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7" r:id="rId4"/>
    <p:sldId id="268" r:id="rId5"/>
    <p:sldId id="258" r:id="rId6"/>
    <p:sldId id="259" r:id="rId7"/>
    <p:sldId id="269" r:id="rId8"/>
    <p:sldId id="260" r:id="rId9"/>
    <p:sldId id="261" r:id="rId10"/>
    <p:sldId id="262" r:id="rId11"/>
    <p:sldId id="263" r:id="rId12"/>
    <p:sldId id="264" r:id="rId13"/>
    <p:sldId id="265" r:id="rId14"/>
    <p:sldId id="266"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91" d="100"/>
          <a:sy n="91" d="100"/>
        </p:scale>
        <p:origin x="4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5A57D-EC72-4D94-940D-51B96E3B56DF}"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F4CCB-B316-4197-BCCF-121BA3081EC2}" type="slidenum">
              <a:rPr lang="en-US" smtClean="0"/>
              <a:t>‹#›</a:t>
            </a:fld>
            <a:endParaRPr lang="en-US"/>
          </a:p>
        </p:txBody>
      </p:sp>
    </p:spTree>
    <p:extLst>
      <p:ext uri="{BB962C8B-B14F-4D97-AF65-F5344CB8AC3E}">
        <p14:creationId xmlns:p14="http://schemas.microsoft.com/office/powerpoint/2010/main" val="3425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mstories.com/bg/2014/01/24/responsible-accountabl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www.flickr.com/photos/mynameisharsha/5832815994" TargetMode="External"/><Relationship Id="rId7" Type="http://schemas.openxmlformats.org/officeDocument/2006/relationships/hyperlink" Target="https://shannonchance.net/2020/06/04/empathy-in-engineeri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11" Type="http://schemas.openxmlformats.org/officeDocument/2006/relationships/hyperlink" Target="https://creativecommons.org/licenses/by-nc-nd/3.0/" TargetMode="External"/><Relationship Id="rId5" Type="http://schemas.openxmlformats.org/officeDocument/2006/relationships/hyperlink" Target="https://www.peoplematters.in/hr-magazine/2013/05" TargetMode="External"/><Relationship Id="rId10" Type="http://schemas.openxmlformats.org/officeDocument/2006/relationships/hyperlink" Target="https://rosarubicondior.blogspot.com/2012/01/" TargetMode="External"/><Relationship Id="rId4" Type="http://schemas.openxmlformats.org/officeDocument/2006/relationships/hyperlink" Target="https://creativecommons.org/licenses/by-sa/3.0/" TargetMode="External"/><Relationship Id="rId9" Type="http://schemas.openxmlformats.org/officeDocument/2006/relationships/hyperlink" Target="https://www.bing.com/images/search?view=detailV2&amp;ccid=f5RD1I2s&amp;id=AF46859E9242B8A1DDA768A659564B0954E593BD&amp;thid=OIP.f5RD1I2se6vlWGi_J-fJsQHaGT&amp;mediaurl=https%3A%2F%2Fcorporateperformancegroup.com%2Fwp-content%2Fuploads%2F2017%2F08%2FLeadership-1.jpg&amp;cdnurl=https%3A%2F%2Fth.bing.com%2Fth%2Fid%2FR.7f9443d48dac7babe55868bf27e7c9b1%3Frik%3DvZPlVAlLVlmmaA%26pid%3DImgRaw%26r%3D0&amp;exph=2007&amp;expw=2360&amp;q=Leadership+HD+Images&amp;simid=608030566715628851&amp;form=IRPRST&amp;ck=4A8976001C7C6EF4DC203C297404E120&amp;selectedindex=10&amp;itb=0&amp;cw=1273&amp;ch=661&amp;ajaxhist=0&amp;ajaxserp=0&amp;vt=3&amp;sim=1&amp;cal=0.49891752&amp;cab=0.6001342&amp;cat=0.43107423&amp;car=0.5861987&amp;hotspot=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eople-equation.com/creativity-is-a-vital-skill-for-leaders/open-minded-150x150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valheru.org/blogs/plaatjes/2015/07/22/sense-humor" TargetMode="External"/><Relationship Id="rId4" Type="http://schemas.openxmlformats.org/officeDocument/2006/relationships/hyperlink" Target="https://creativecommons.org/licenses/by-nc-nd/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enpsychometrics.org/tests/characters/stats/WO/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rbanfailure.blogspot.com/2014/05/community-participation-essential-for.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urses.lumenlearning.com/suny-delhi-professionalnursing/chapter/communic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ngall.com/communication-p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um.com/enrique-dans/urban-transport-is-flat-rate-the-future-a829089f9ae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reativecommons.org/licenses/by-nc-nd/3.0/" TargetMode="External"/><Relationship Id="rId5" Type="http://schemas.openxmlformats.org/officeDocument/2006/relationships/hyperlink" Target="https://recantodosautores.blogspot.com/2012/03/" TargetMode="External"/><Relationship Id="rId4" Type="http://schemas.openxmlformats.org/officeDocument/2006/relationships/hyperlink" Target="https://creativecommons.org/licenses/by/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assworkshop.deviantart.com/art/Wedding-Cartoon-10421877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pmstories.com/bg/2014/01/24/responsible-accountable/"/>
              </a:rPr>
              <a:t>This Photo</a:t>
            </a:r>
            <a:r>
              <a:rPr lang="en-US" sz="1200" dirty="0"/>
              <a:t> by Unknown Author is licensed under </a:t>
            </a:r>
            <a:r>
              <a:rPr lang="en-US" sz="1200" dirty="0">
                <a:hlinkClick r:id="rId4" tooltip="https://creativecommons.org/licenses/by-nd/3.0/"/>
              </a:rPr>
              <a:t>CC BY-ND</a:t>
            </a: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2</a:t>
            </a:fld>
            <a:endParaRPr lang="en-US"/>
          </a:p>
        </p:txBody>
      </p:sp>
    </p:spTree>
    <p:extLst>
      <p:ext uri="{BB962C8B-B14F-4D97-AF65-F5344CB8AC3E}">
        <p14:creationId xmlns:p14="http://schemas.microsoft.com/office/powerpoint/2010/main" val="388921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flickr.com/photos/mynameisharsha/5832815994"/>
              </a:rPr>
              <a:t>This Photo</a:t>
            </a:r>
            <a:r>
              <a:rPr lang="en-US" sz="1200" dirty="0"/>
              <a:t> by Unknown Author is licensed under </a:t>
            </a:r>
            <a:r>
              <a:rPr lang="en-US" sz="1200" dirty="0">
                <a:hlinkClick r:id="rId4" tooltip="https://creativecommons.org/licenses/by-sa/3.0/"/>
              </a:rPr>
              <a:t>CC BY-SA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s://www.peoplematters.in/hr-magazine/2013/05"/>
              </a:rPr>
              <a:t>This Photo</a:t>
            </a:r>
            <a:r>
              <a:rPr lang="en-US" sz="1200" dirty="0"/>
              <a:t> by Unknown Author is licensed under </a:t>
            </a:r>
            <a:r>
              <a:rPr lang="en-US" sz="1200" dirty="0">
                <a:hlinkClick r:id="rId6"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s://shannonchance.net/2020/06/04/empathy-in-engineering/"/>
              </a:rPr>
              <a:t>This Photo</a:t>
            </a:r>
            <a:r>
              <a:rPr lang="en-US" sz="1200" dirty="0"/>
              <a:t> by Unknown Author is licensed under </a:t>
            </a:r>
            <a:r>
              <a:rPr lang="en-US" sz="1200" dirty="0">
                <a:hlinkClick r:id="rId8" tooltip="https://creativecommons.org/licenses/by/3.0/"/>
              </a:rPr>
              <a:t>CC BY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Leadership HD Images - Search Images (</a:t>
            </a:r>
            <a:r>
              <a:rPr lang="en-US" dirty="0" err="1">
                <a:hlinkClick r:id="rId9"/>
              </a:rPr>
              <a:t>bing.com</a:t>
            </a:r>
            <a:r>
              <a:rPr lang="en-US" dirty="0">
                <a:hlinkClick r:id="rId9"/>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10" tooltip="https://rosarubicondior.blogspot.com/2012/01/"/>
              </a:rPr>
              <a:t>his Photo</a:t>
            </a:r>
            <a:r>
              <a:rPr lang="en-US" sz="1200" dirty="0"/>
              <a:t> by Unknown Author is licensed under </a:t>
            </a:r>
            <a:r>
              <a:rPr lang="en-US" sz="1200" dirty="0">
                <a:hlinkClick r:id="rId11"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3</a:t>
            </a:fld>
            <a:endParaRPr lang="en-US"/>
          </a:p>
        </p:txBody>
      </p:sp>
    </p:spTree>
    <p:extLst>
      <p:ext uri="{BB962C8B-B14F-4D97-AF65-F5344CB8AC3E}">
        <p14:creationId xmlns:p14="http://schemas.microsoft.com/office/powerpoint/2010/main" val="292470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people-equation.com/creativity-is-a-vital-skill-for-leaders/open-minded-150x1501/"/>
              </a:rPr>
              <a:t>This Photo</a:t>
            </a:r>
            <a:r>
              <a:rPr lang="en-US" sz="1200" dirty="0"/>
              <a:t> by Unknown Author is licensed under </a:t>
            </a:r>
            <a:r>
              <a:rPr lang="en-US" sz="1200" dirty="0">
                <a:hlinkClick r:id="rId4"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hlinkClick r:id="rId5" tooltip="https://valheru.org/blogs/plaatjes/2015/07/22/sense-humor"/>
              </a:rPr>
              <a:t>This Photo</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4</a:t>
            </a:fld>
            <a:endParaRPr lang="en-US"/>
          </a:p>
        </p:txBody>
      </p:sp>
    </p:spTree>
    <p:extLst>
      <p:ext uri="{BB962C8B-B14F-4D97-AF65-F5344CB8AC3E}">
        <p14:creationId xmlns:p14="http://schemas.microsoft.com/office/powerpoint/2010/main" val="388481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openpsychometrics.org/tests/characters/stats/WO/5/"/>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8</a:t>
            </a:fld>
            <a:endParaRPr lang="en-US"/>
          </a:p>
        </p:txBody>
      </p:sp>
    </p:spTree>
    <p:extLst>
      <p:ext uri="{BB962C8B-B14F-4D97-AF65-F5344CB8AC3E}">
        <p14:creationId xmlns:p14="http://schemas.microsoft.com/office/powerpoint/2010/main" val="331085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hlinkClick r:id="rId3" tooltip="http://urbanfailure.blogspot.com/2014/05/community-participation-essential-for.html"/>
              </a:rPr>
              <a:t>This Photo</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9</a:t>
            </a:fld>
            <a:endParaRPr lang="en-US"/>
          </a:p>
        </p:txBody>
      </p:sp>
    </p:spTree>
    <p:extLst>
      <p:ext uri="{BB962C8B-B14F-4D97-AF65-F5344CB8AC3E}">
        <p14:creationId xmlns:p14="http://schemas.microsoft.com/office/powerpoint/2010/main" val="407346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courses.lumenlearning.com/suny-delhi-professionalnursing/chapter/communication/"/>
              </a:rPr>
              <a:t>This Photo</a:t>
            </a:r>
            <a:r>
              <a:rPr lang="en-US" sz="1200" dirty="0"/>
              <a:t> by Unknown Author is licensed under </a:t>
            </a:r>
            <a:r>
              <a:rPr lang="en-US" sz="1200" dirty="0">
                <a:hlinkClick r:id="rId4" tooltip="https://creativecommons.org/licenses/by/3.0/"/>
              </a:rPr>
              <a:t>CC BY</a:t>
            </a: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11</a:t>
            </a:fld>
            <a:endParaRPr lang="en-US"/>
          </a:p>
        </p:txBody>
      </p:sp>
    </p:spTree>
    <p:extLst>
      <p:ext uri="{BB962C8B-B14F-4D97-AF65-F5344CB8AC3E}">
        <p14:creationId xmlns:p14="http://schemas.microsoft.com/office/powerpoint/2010/main" val="39501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pngall.com/communication-png/"/>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12</a:t>
            </a:fld>
            <a:endParaRPr lang="en-US"/>
          </a:p>
        </p:txBody>
      </p:sp>
    </p:spTree>
    <p:extLst>
      <p:ext uri="{BB962C8B-B14F-4D97-AF65-F5344CB8AC3E}">
        <p14:creationId xmlns:p14="http://schemas.microsoft.com/office/powerpoint/2010/main" val="326806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medium.com/enrique-dans/urban-transport-is-flat-rate-the-future-a829089f9ae7"/>
              </a:rPr>
              <a:t>This Photo</a:t>
            </a:r>
            <a:r>
              <a:rPr lang="en-US" sz="1200" dirty="0"/>
              <a:t> by Unknown Author is licensed under </a:t>
            </a:r>
            <a:r>
              <a:rPr lang="en-US" sz="1200" dirty="0">
                <a:hlinkClick r:id="rId4" tooltip="https://creativecommons.org/licenses/by/3.0/"/>
              </a:rPr>
              <a:t>CC BY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s://recantodosautores.blogspot.com/2012/03/"/>
              </a:rPr>
              <a:t>This Photo</a:t>
            </a:r>
            <a:r>
              <a:rPr lang="en-US" sz="1200" dirty="0"/>
              <a:t> by Unknown Author is licensed under </a:t>
            </a:r>
            <a:r>
              <a:rPr lang="en-US" sz="1200" dirty="0">
                <a:hlinkClick r:id="rId6"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13</a:t>
            </a:fld>
            <a:endParaRPr lang="en-US"/>
          </a:p>
        </p:txBody>
      </p:sp>
    </p:spTree>
    <p:extLst>
      <p:ext uri="{BB962C8B-B14F-4D97-AF65-F5344CB8AC3E}">
        <p14:creationId xmlns:p14="http://schemas.microsoft.com/office/powerpoint/2010/main" val="64560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kassworkshop.deviantart.com/art/Wedding-Cartoon-104218777"/>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Slide Number Placeholder 3"/>
          <p:cNvSpPr>
            <a:spLocks noGrp="1"/>
          </p:cNvSpPr>
          <p:nvPr>
            <p:ph type="sldNum" sz="quarter" idx="5"/>
          </p:nvPr>
        </p:nvSpPr>
        <p:spPr/>
        <p:txBody>
          <a:bodyPr/>
          <a:lstStyle/>
          <a:p>
            <a:fld id="{58AF4CCB-B316-4197-BCCF-121BA3081EC2}" type="slidenum">
              <a:rPr lang="en-US" smtClean="0"/>
              <a:t>14</a:t>
            </a:fld>
            <a:endParaRPr lang="en-US"/>
          </a:p>
        </p:txBody>
      </p:sp>
    </p:spTree>
    <p:extLst>
      <p:ext uri="{BB962C8B-B14F-4D97-AF65-F5344CB8AC3E}">
        <p14:creationId xmlns:p14="http://schemas.microsoft.com/office/powerpoint/2010/main" val="206698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45E6-97DD-95C2-3522-D9DAC2199E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DC1DD3-996E-4BE7-ED85-88EDB9294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2F0E0-A13B-491C-296A-1B0DBFA81622}"/>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C344D737-8F47-764B-4D27-12F3D4B1B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DD3C7-093C-E47C-96C8-A724491AC264}"/>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206856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2B25-3D77-5B79-AF50-001534533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5C486-575E-6429-6E3A-6C12D08E2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4CFDA-243F-A63C-A7D1-AD0D2B49179A}"/>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C86D9A2B-FEB5-2F5E-150A-5BE1A3AF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83B84-4449-0974-249F-6B4A390B05B7}"/>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22774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55F90-E754-6537-01B2-2CC6853B19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6B867-D67A-4A5C-77FA-FAA1B277C8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825E0-BEEA-4BF3-C1B6-DBAF2624307A}"/>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59E0C741-9219-28A5-D87E-F3D826FD5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875B2-8EBC-0C58-C73D-857C2E6FF03D}"/>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320713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80F1-2CBE-252C-D692-72C1390E0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7B1B4-A908-53D0-FE76-69C53BEF4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A26FC-9508-8FF3-EFEA-BD767EEB642E}"/>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8440623A-20E1-774E-30EC-9372979CF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2D097-164C-9CDB-89C7-C06093CDBDDD}"/>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919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2A3E-3F6A-58A1-3101-D6D3F5C56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E08A1E-E397-D6FE-B4DB-476886C52D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B4EA03-F0F5-64FE-D360-896D4E4DC1C3}"/>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70403250-F06C-5171-D9A7-BFAF7DC2F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D604B-1653-24E8-15DB-E510A20CE841}"/>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160088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F587-4203-5514-E1FC-005A49657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F21CD-22E1-6D97-20FA-30994B5F67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E43B3-0369-1308-D83C-A4241A80B8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0F13C-B83B-8E81-1D56-717B81314421}"/>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6" name="Footer Placeholder 5">
            <a:extLst>
              <a:ext uri="{FF2B5EF4-FFF2-40B4-BE49-F238E27FC236}">
                <a16:creationId xmlns:a16="http://schemas.microsoft.com/office/drawing/2014/main" id="{76084147-5248-06C1-C0F7-FCDEDA3FA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44F96-E8AD-7372-195F-E9F76416A8D0}"/>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19376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7E0D-610B-1D00-DF53-815E5CD0F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3DF1F-E49A-4525-6154-F8CA33DB8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7F069-20BC-D6B8-D45F-D211D7E26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383AD-4808-818F-1412-E59C85ED8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87BDF-3B11-E7C8-6917-CEBF5EF9F8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F9B393-2035-5EFB-F1BC-360E89DC13E3}"/>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8" name="Footer Placeholder 7">
            <a:extLst>
              <a:ext uri="{FF2B5EF4-FFF2-40B4-BE49-F238E27FC236}">
                <a16:creationId xmlns:a16="http://schemas.microsoft.com/office/drawing/2014/main" id="{670F45BB-ECE0-10FC-2D76-B4A76D3F7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64771-5235-847D-1205-244522EFDC46}"/>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298981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DD6E-308B-4413-6C12-BC4794F765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2942DF-72F4-B7B3-B4B3-B0D71E8AABE5}"/>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4" name="Footer Placeholder 3">
            <a:extLst>
              <a:ext uri="{FF2B5EF4-FFF2-40B4-BE49-F238E27FC236}">
                <a16:creationId xmlns:a16="http://schemas.microsoft.com/office/drawing/2014/main" id="{7EAEBC42-093B-2597-CBA7-D5FFEA038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476A83-4DC1-BC49-6AF5-B06384F4286B}"/>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316507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54B12-362B-C111-2531-66578A59D45F}"/>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3" name="Footer Placeholder 2">
            <a:extLst>
              <a:ext uri="{FF2B5EF4-FFF2-40B4-BE49-F238E27FC236}">
                <a16:creationId xmlns:a16="http://schemas.microsoft.com/office/drawing/2014/main" id="{2EDFB2D9-0024-9C36-07AA-615D43D48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011D4-3009-1AB2-47F3-DBA5A161B3F9}"/>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114681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75AB-1815-7AF8-FC3A-DDD3F8C8D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36A9F-C3C9-0064-F8F3-3F1C65A64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12CE94-E137-AA27-6D65-48618B802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FA752-6476-0E05-BC50-C945AAC0B65F}"/>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6" name="Footer Placeholder 5">
            <a:extLst>
              <a:ext uri="{FF2B5EF4-FFF2-40B4-BE49-F238E27FC236}">
                <a16:creationId xmlns:a16="http://schemas.microsoft.com/office/drawing/2014/main" id="{ED4B69D6-4C94-B32C-AAE5-2525D43385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414F8-4932-0A90-8BB7-4B421C140B64}"/>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25158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0024-9118-33A8-75E6-E71B0990E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104DB-FC14-FDE4-2F43-CE9D6A4B2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7B4C05-EE33-A068-D4E9-FA7AC892C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99C93-B680-4ADA-7140-62D0B2A06C5E}"/>
              </a:ext>
            </a:extLst>
          </p:cNvPr>
          <p:cNvSpPr>
            <a:spLocks noGrp="1"/>
          </p:cNvSpPr>
          <p:nvPr>
            <p:ph type="dt" sz="half" idx="10"/>
          </p:nvPr>
        </p:nvSpPr>
        <p:spPr/>
        <p:txBody>
          <a:bodyPr/>
          <a:lstStyle/>
          <a:p>
            <a:fld id="{30DD9FFE-57F3-448D-888A-4A55327CA44F}" type="datetimeFigureOut">
              <a:rPr lang="en-US" smtClean="0"/>
              <a:t>10/23/2024</a:t>
            </a:fld>
            <a:endParaRPr lang="en-US"/>
          </a:p>
        </p:txBody>
      </p:sp>
      <p:sp>
        <p:nvSpPr>
          <p:cNvPr id="6" name="Footer Placeholder 5">
            <a:extLst>
              <a:ext uri="{FF2B5EF4-FFF2-40B4-BE49-F238E27FC236}">
                <a16:creationId xmlns:a16="http://schemas.microsoft.com/office/drawing/2014/main" id="{C3094B5D-0FDC-66A9-EBD5-3839DAFB2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1D52F-96D6-7875-4F20-5E2C4FA08158}"/>
              </a:ext>
            </a:extLst>
          </p:cNvPr>
          <p:cNvSpPr>
            <a:spLocks noGrp="1"/>
          </p:cNvSpPr>
          <p:nvPr>
            <p:ph type="sldNum" sz="quarter" idx="12"/>
          </p:nvPr>
        </p:nvSpPr>
        <p:spPr/>
        <p:txBody>
          <a:bodyPr/>
          <a:lstStyle/>
          <a:p>
            <a:fld id="{A37A8C20-A8D9-4197-B867-A0676BFA4D26}" type="slidenum">
              <a:rPr lang="en-US" smtClean="0"/>
              <a:t>‹#›</a:t>
            </a:fld>
            <a:endParaRPr lang="en-US"/>
          </a:p>
        </p:txBody>
      </p:sp>
    </p:spTree>
    <p:extLst>
      <p:ext uri="{BB962C8B-B14F-4D97-AF65-F5344CB8AC3E}">
        <p14:creationId xmlns:p14="http://schemas.microsoft.com/office/powerpoint/2010/main" val="226483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681BC-46D2-E92F-119A-13C8960A0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8BC650-4D6C-5626-E4B1-C04891F9E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96A95-27FD-7389-CBC6-076C407E7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DD9FFE-57F3-448D-888A-4A55327CA44F}" type="datetimeFigureOut">
              <a:rPr lang="en-US" smtClean="0"/>
              <a:t>10/23/2024</a:t>
            </a:fld>
            <a:endParaRPr lang="en-US"/>
          </a:p>
        </p:txBody>
      </p:sp>
      <p:sp>
        <p:nvSpPr>
          <p:cNvPr id="5" name="Footer Placeholder 4">
            <a:extLst>
              <a:ext uri="{FF2B5EF4-FFF2-40B4-BE49-F238E27FC236}">
                <a16:creationId xmlns:a16="http://schemas.microsoft.com/office/drawing/2014/main" id="{14B8C72B-F65F-3660-DA94-7C8ED12C7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5CD845-EDBE-8646-1317-3E3D8EF5B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7A8C20-A8D9-4197-B867-A0676BFA4D26}" type="slidenum">
              <a:rPr lang="en-US" smtClean="0"/>
              <a:t>‹#›</a:t>
            </a:fld>
            <a:endParaRPr lang="en-US"/>
          </a:p>
        </p:txBody>
      </p:sp>
    </p:spTree>
    <p:extLst>
      <p:ext uri="{BB962C8B-B14F-4D97-AF65-F5344CB8AC3E}">
        <p14:creationId xmlns:p14="http://schemas.microsoft.com/office/powerpoint/2010/main" val="211495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reativity-human-silhouette-clock-70192/"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urses.lumenlearning.com/suny-delhi-professionalnursing/chapter/communic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ngall.com/communication-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hyperlink" Target="https://recantodosautores.blogspot.com/2012/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hyperlink" Target="https://creativecommons.org/licenses/by/3.0/" TargetMode="External"/><Relationship Id="rId4" Type="http://schemas.openxmlformats.org/officeDocument/2006/relationships/hyperlink" Target="https://medium.com/enrique-dans/urban-transport-is-flat-rate-the-future-a829089f9ae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3.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eekalabama.com/2019/09/24/view-the-top-benefits-of-smart-homes-infographic/" TargetMode="External"/><Relationship Id="rId5" Type="http://schemas.openxmlformats.org/officeDocument/2006/relationships/image" Target="../media/image44.jpg"/><Relationship Id="rId4" Type="http://schemas.openxmlformats.org/officeDocument/2006/relationships/hyperlink" Target="http://kassworkshop.deviantart.com/art/Wedding-Cartoon-104218777" TargetMode="External"/><Relationship Id="rId9" Type="http://schemas.openxmlformats.org/officeDocument/2006/relationships/hyperlink" Target="https://pixabay.com/en/help-refugees-refuge-charity-101991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hyperlink" Target="https://clipartcraft.com/explore/cheerleading-clipart-ma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pixabay.com/en/woman-equality-rosie-riveter-women-41891/"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5.png"/><Relationship Id="rId4" Type="http://schemas.openxmlformats.org/officeDocument/2006/relationships/hyperlink" Target="https://coep.nz/category/news/" TargetMode="External"/><Relationship Id="rId9" Type="http://schemas.openxmlformats.org/officeDocument/2006/relationships/hyperlink" Target="http://pmstories.com/bg/2014/01/24/responsible-accountabl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https://www.peoplematters.in/hr-magazine/2013/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hesnipermind.com/blog/how-to-improve-your-patience.html" TargetMode="External"/><Relationship Id="rId11" Type="http://schemas.openxmlformats.org/officeDocument/2006/relationships/image" Target="../media/image11.jpg"/><Relationship Id="rId5" Type="http://schemas.openxmlformats.org/officeDocument/2006/relationships/image" Target="../media/image7.jpg"/><Relationship Id="rId10" Type="http://schemas.openxmlformats.org/officeDocument/2006/relationships/hyperlink" Target="https://www.flickr.com/photos/mynameisharsha/5832815994" TargetMode="External"/><Relationship Id="rId4" Type="http://schemas.openxmlformats.org/officeDocument/2006/relationships/hyperlink" Target="https://shannonchance.net/2020/06/04/empathy-in-engineering/" TargetMode="External"/><Relationship Id="rId9" Type="http://schemas.openxmlformats.org/officeDocument/2006/relationships/image" Target="../media/image10.jpg"/><Relationship Id="rId14" Type="http://schemas.openxmlformats.org/officeDocument/2006/relationships/hyperlink" Target="https://rosarubicondior.blogspot.com/2012/0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people-equation.com/creativity-is-a-vital-skill-for-leaders/open-minded-150x1501/" TargetMode="External"/><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hyperlink" Target="https://valheru.org/blogs/plaatjes/2015/07/22/sense-humor" TargetMode="External"/><Relationship Id="rId10" Type="http://schemas.openxmlformats.org/officeDocument/2006/relationships/image" Target="../media/image18.png"/><Relationship Id="rId4" Type="http://schemas.openxmlformats.org/officeDocument/2006/relationships/image" Target="../media/image14.jp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board-shield-competence-experience-997399/"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team-group-people-work-187237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enpsychometrics.org/tests/characters/stats/WO/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urbanfailure.blogspot.com/2014/05/community-participation-essential-f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2799-3344-D8C5-5F3A-B195AD679C7B}"/>
              </a:ext>
            </a:extLst>
          </p:cNvPr>
          <p:cNvSpPr>
            <a:spLocks noGrp="1"/>
          </p:cNvSpPr>
          <p:nvPr>
            <p:ph type="ctrTitle"/>
          </p:nvPr>
        </p:nvSpPr>
        <p:spPr/>
        <p:txBody>
          <a:bodyPr/>
          <a:lstStyle/>
          <a:p>
            <a:r>
              <a:rPr lang="en-US" dirty="0"/>
              <a:t>The C’s of Leadership</a:t>
            </a:r>
          </a:p>
        </p:txBody>
      </p:sp>
      <p:sp>
        <p:nvSpPr>
          <p:cNvPr id="3" name="Subtitle 2">
            <a:extLst>
              <a:ext uri="{FF2B5EF4-FFF2-40B4-BE49-F238E27FC236}">
                <a16:creationId xmlns:a16="http://schemas.microsoft.com/office/drawing/2014/main" id="{119CCC01-AB59-3AD9-E7BA-011FC01956A6}"/>
              </a:ext>
            </a:extLst>
          </p:cNvPr>
          <p:cNvSpPr>
            <a:spLocks noGrp="1"/>
          </p:cNvSpPr>
          <p:nvPr>
            <p:ph type="subTitle" idx="1"/>
          </p:nvPr>
        </p:nvSpPr>
        <p:spPr/>
        <p:txBody>
          <a:bodyPr/>
          <a:lstStyle/>
          <a:p>
            <a:endParaRPr lang="en-US" dirty="0"/>
          </a:p>
          <a:p>
            <a:r>
              <a:rPr lang="en-US" sz="4400" dirty="0"/>
              <a:t>Knowledge is Power</a:t>
            </a:r>
          </a:p>
        </p:txBody>
      </p:sp>
      <p:pic>
        <p:nvPicPr>
          <p:cNvPr id="5" name="Picture 4" descr="A cartoon of a person holding a sign&#10;&#10;Description automatically generated">
            <a:extLst>
              <a:ext uri="{FF2B5EF4-FFF2-40B4-BE49-F238E27FC236}">
                <a16:creationId xmlns:a16="http://schemas.microsoft.com/office/drawing/2014/main" id="{0DAB601B-0B29-DB19-E965-A45B10C65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6" y="179149"/>
            <a:ext cx="1756807" cy="1756807"/>
          </a:xfrm>
          <a:prstGeom prst="rect">
            <a:avLst/>
          </a:prstGeom>
        </p:spPr>
      </p:pic>
    </p:spTree>
    <p:extLst>
      <p:ext uri="{BB962C8B-B14F-4D97-AF65-F5344CB8AC3E}">
        <p14:creationId xmlns:p14="http://schemas.microsoft.com/office/powerpoint/2010/main" val="43093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5D6A-3FE9-8AFE-ABD4-C995A7D2D0AE}"/>
              </a:ext>
            </a:extLst>
          </p:cNvPr>
          <p:cNvSpPr>
            <a:spLocks noGrp="1"/>
          </p:cNvSpPr>
          <p:nvPr>
            <p:ph type="title"/>
          </p:nvPr>
        </p:nvSpPr>
        <p:spPr/>
        <p:txBody>
          <a:bodyPr/>
          <a:lstStyle/>
          <a:p>
            <a:r>
              <a:rPr lang="en-US" dirty="0"/>
              <a:t>Creativity</a:t>
            </a:r>
          </a:p>
        </p:txBody>
      </p:sp>
      <p:sp>
        <p:nvSpPr>
          <p:cNvPr id="3" name="Content Placeholder 2">
            <a:extLst>
              <a:ext uri="{FF2B5EF4-FFF2-40B4-BE49-F238E27FC236}">
                <a16:creationId xmlns:a16="http://schemas.microsoft.com/office/drawing/2014/main" id="{C3664462-9513-1339-6E30-794BFF616BB3}"/>
              </a:ext>
            </a:extLst>
          </p:cNvPr>
          <p:cNvSpPr>
            <a:spLocks noGrp="1"/>
          </p:cNvSpPr>
          <p:nvPr>
            <p:ph idx="1"/>
          </p:nvPr>
        </p:nvSpPr>
        <p:spPr>
          <a:xfrm>
            <a:off x="838201" y="1825625"/>
            <a:ext cx="8336622" cy="4351338"/>
          </a:xfrm>
        </p:spPr>
        <p:txBody>
          <a:bodyPr>
            <a:normAutofit fontScale="85000" lnSpcReduction="20000"/>
          </a:bodyPr>
          <a:lstStyle/>
          <a:p>
            <a:pPr>
              <a:lnSpc>
                <a:spcPct val="200000"/>
              </a:lnSpc>
            </a:pPr>
            <a:r>
              <a:rPr lang="en-US" dirty="0"/>
              <a:t>Creative ideas and using your imagination in an appropriate way. </a:t>
            </a:r>
          </a:p>
          <a:p>
            <a:pPr>
              <a:lnSpc>
                <a:spcPct val="200000"/>
              </a:lnSpc>
            </a:pPr>
            <a:r>
              <a:rPr lang="en-US" dirty="0"/>
              <a:t> Try new ways and if it doesn’t work in a little while, come up with new ideas. </a:t>
            </a:r>
          </a:p>
          <a:p>
            <a:pPr>
              <a:lnSpc>
                <a:spcPct val="200000"/>
              </a:lnSpc>
            </a:pPr>
            <a:r>
              <a:rPr lang="en-US" dirty="0"/>
              <a:t>If we keep doing what we’ve been doing, people won’t get the services they need.</a:t>
            </a:r>
          </a:p>
        </p:txBody>
      </p:sp>
      <p:pic>
        <p:nvPicPr>
          <p:cNvPr id="5" name="Picture 4" descr="A person sitting on a white surface with gears&#10;&#10;Description automatically generated with medium confidence">
            <a:extLst>
              <a:ext uri="{FF2B5EF4-FFF2-40B4-BE49-F238E27FC236}">
                <a16:creationId xmlns:a16="http://schemas.microsoft.com/office/drawing/2014/main" id="{4363CB84-73CF-7519-07BD-B40169925E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74823" y="2979504"/>
            <a:ext cx="2911990" cy="1698661"/>
          </a:xfrm>
          <a:prstGeom prst="rect">
            <a:avLst/>
          </a:prstGeom>
        </p:spPr>
      </p:pic>
    </p:spTree>
    <p:extLst>
      <p:ext uri="{BB962C8B-B14F-4D97-AF65-F5344CB8AC3E}">
        <p14:creationId xmlns:p14="http://schemas.microsoft.com/office/powerpoint/2010/main" val="329817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781E-9D09-DF7E-652C-34AE0DDA8230}"/>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16ED3FB-D950-A684-1C0C-D46709049BAE}"/>
              </a:ext>
            </a:extLst>
          </p:cNvPr>
          <p:cNvSpPr>
            <a:spLocks noGrp="1"/>
          </p:cNvSpPr>
          <p:nvPr>
            <p:ph idx="1"/>
          </p:nvPr>
        </p:nvSpPr>
        <p:spPr>
          <a:xfrm>
            <a:off x="838200" y="1690688"/>
            <a:ext cx="10515600" cy="4802187"/>
          </a:xfrm>
        </p:spPr>
        <p:txBody>
          <a:bodyPr>
            <a:normAutofit/>
          </a:bodyPr>
          <a:lstStyle/>
          <a:p>
            <a:pPr>
              <a:lnSpc>
                <a:spcPct val="200000"/>
              </a:lnSpc>
            </a:pPr>
            <a:r>
              <a:rPr lang="en-US" dirty="0"/>
              <a:t>Help people with pictures, get an interpreter.  </a:t>
            </a:r>
          </a:p>
          <a:p>
            <a:pPr>
              <a:lnSpc>
                <a:spcPct val="200000"/>
              </a:lnSpc>
            </a:pPr>
            <a:r>
              <a:rPr lang="en-US" dirty="0"/>
              <a:t>Use plain language.  </a:t>
            </a:r>
          </a:p>
          <a:p>
            <a:pPr>
              <a:lnSpc>
                <a:spcPct val="200000"/>
              </a:lnSpc>
            </a:pPr>
            <a:r>
              <a:rPr lang="en-US" dirty="0"/>
              <a:t>Be “transparent” – explain why things are being done.  </a:t>
            </a:r>
          </a:p>
          <a:p>
            <a:pPr>
              <a:lnSpc>
                <a:spcPct val="200000"/>
              </a:lnSpc>
            </a:pPr>
            <a:r>
              <a:rPr lang="en-US" dirty="0"/>
              <a:t>Encourage input.  </a:t>
            </a:r>
          </a:p>
          <a:p>
            <a:pPr>
              <a:lnSpc>
                <a:spcPct val="200000"/>
              </a:lnSpc>
            </a:pPr>
            <a:r>
              <a:rPr lang="en-US" dirty="0"/>
              <a:t>Address concerns others have.  </a:t>
            </a:r>
          </a:p>
        </p:txBody>
      </p:sp>
      <p:pic>
        <p:nvPicPr>
          <p:cNvPr id="5" name="Picture 4" descr="A silhouette of a couple of people with question marks&#10;&#10;Description automatically generated">
            <a:extLst>
              <a:ext uri="{FF2B5EF4-FFF2-40B4-BE49-F238E27FC236}">
                <a16:creationId xmlns:a16="http://schemas.microsoft.com/office/drawing/2014/main" id="{821D8F40-FEC7-CDE6-4C0D-D6EFD56AD1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91245" y="1886911"/>
            <a:ext cx="3248380" cy="1422858"/>
          </a:xfrm>
          <a:prstGeom prst="rect">
            <a:avLst/>
          </a:prstGeom>
        </p:spPr>
      </p:pic>
    </p:spTree>
    <p:extLst>
      <p:ext uri="{BB962C8B-B14F-4D97-AF65-F5344CB8AC3E}">
        <p14:creationId xmlns:p14="http://schemas.microsoft.com/office/powerpoint/2010/main" val="34676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C4A8F-4B2E-7021-515E-EBEBBA828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4AC6C-A9E8-C048-CDE6-DEA35307474F}"/>
              </a:ext>
            </a:extLst>
          </p:cNvPr>
          <p:cNvSpPr>
            <a:spLocks noGrp="1"/>
          </p:cNvSpPr>
          <p:nvPr>
            <p:ph type="title"/>
          </p:nvPr>
        </p:nvSpPr>
        <p:spPr/>
        <p:txBody>
          <a:bodyPr/>
          <a:lstStyle/>
          <a:p>
            <a:r>
              <a:rPr lang="en-US" dirty="0"/>
              <a:t>Communication, cont.</a:t>
            </a:r>
          </a:p>
        </p:txBody>
      </p:sp>
      <p:sp>
        <p:nvSpPr>
          <p:cNvPr id="3" name="Content Placeholder 2">
            <a:extLst>
              <a:ext uri="{FF2B5EF4-FFF2-40B4-BE49-F238E27FC236}">
                <a16:creationId xmlns:a16="http://schemas.microsoft.com/office/drawing/2014/main" id="{9DF4E5EA-6808-15A7-690A-742ADD900C28}"/>
              </a:ext>
            </a:extLst>
          </p:cNvPr>
          <p:cNvSpPr>
            <a:spLocks noGrp="1"/>
          </p:cNvSpPr>
          <p:nvPr>
            <p:ph idx="1"/>
          </p:nvPr>
        </p:nvSpPr>
        <p:spPr>
          <a:xfrm>
            <a:off x="838200" y="1690688"/>
            <a:ext cx="10515600" cy="4802187"/>
          </a:xfrm>
        </p:spPr>
        <p:txBody>
          <a:bodyPr>
            <a:normAutofit/>
          </a:bodyPr>
          <a:lstStyle/>
          <a:p>
            <a:pPr>
              <a:lnSpc>
                <a:spcPct val="200000"/>
              </a:lnSpc>
            </a:pPr>
            <a:r>
              <a:rPr lang="en-US" dirty="0"/>
              <a:t>Make people feel valued.  </a:t>
            </a:r>
          </a:p>
          <a:p>
            <a:pPr>
              <a:lnSpc>
                <a:spcPct val="200000"/>
              </a:lnSpc>
            </a:pPr>
            <a:r>
              <a:rPr lang="en-US" dirty="0"/>
              <a:t>Purpose is to connect and influence change.  </a:t>
            </a:r>
          </a:p>
          <a:p>
            <a:pPr>
              <a:lnSpc>
                <a:spcPct val="200000"/>
              </a:lnSpc>
            </a:pPr>
            <a:r>
              <a:rPr lang="en-US" dirty="0"/>
              <a:t>Don’t let rumors develop.  </a:t>
            </a:r>
          </a:p>
          <a:p>
            <a:pPr>
              <a:lnSpc>
                <a:spcPct val="200000"/>
              </a:lnSpc>
            </a:pPr>
            <a:r>
              <a:rPr lang="en-US" dirty="0"/>
              <a:t>Have a strategy to communicate.  </a:t>
            </a:r>
          </a:p>
          <a:p>
            <a:pPr>
              <a:lnSpc>
                <a:spcPct val="200000"/>
              </a:lnSpc>
            </a:pPr>
            <a:r>
              <a:rPr lang="en-US" dirty="0"/>
              <a:t>Don’t be silent.</a:t>
            </a:r>
          </a:p>
        </p:txBody>
      </p:sp>
      <p:pic>
        <p:nvPicPr>
          <p:cNvPr id="5" name="Picture 4" descr="A group of icons in a bubble shape&#10;&#10;Description automatically generated">
            <a:extLst>
              <a:ext uri="{FF2B5EF4-FFF2-40B4-BE49-F238E27FC236}">
                <a16:creationId xmlns:a16="http://schemas.microsoft.com/office/drawing/2014/main" id="{4F179682-3DAD-FA3D-03AA-09E64893C3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71067" y="867809"/>
            <a:ext cx="4097083" cy="1811342"/>
          </a:xfrm>
          <a:prstGeom prst="rect">
            <a:avLst/>
          </a:prstGeom>
        </p:spPr>
      </p:pic>
    </p:spTree>
    <p:extLst>
      <p:ext uri="{BB962C8B-B14F-4D97-AF65-F5344CB8AC3E}">
        <p14:creationId xmlns:p14="http://schemas.microsoft.com/office/powerpoint/2010/main" val="66578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BF48-F183-2903-4A0F-BC5B0906C077}"/>
              </a:ext>
            </a:extLst>
          </p:cNvPr>
          <p:cNvSpPr>
            <a:spLocks noGrp="1"/>
          </p:cNvSpPr>
          <p:nvPr>
            <p:ph type="title"/>
          </p:nvPr>
        </p:nvSpPr>
        <p:spPr/>
        <p:txBody>
          <a:bodyPr/>
          <a:lstStyle/>
          <a:p>
            <a:r>
              <a:rPr lang="en-US" dirty="0"/>
              <a:t>Other things we learned</a:t>
            </a:r>
          </a:p>
        </p:txBody>
      </p:sp>
      <p:sp>
        <p:nvSpPr>
          <p:cNvPr id="3" name="Content Placeholder 2">
            <a:extLst>
              <a:ext uri="{FF2B5EF4-FFF2-40B4-BE49-F238E27FC236}">
                <a16:creationId xmlns:a16="http://schemas.microsoft.com/office/drawing/2014/main" id="{89BFF29B-6D9E-56BF-8CAD-4AD5257B9673}"/>
              </a:ext>
            </a:extLst>
          </p:cNvPr>
          <p:cNvSpPr>
            <a:spLocks noGrp="1"/>
          </p:cNvSpPr>
          <p:nvPr>
            <p:ph idx="1"/>
          </p:nvPr>
        </p:nvSpPr>
        <p:spPr>
          <a:xfrm>
            <a:off x="838200" y="1294544"/>
            <a:ext cx="8501009" cy="5363110"/>
          </a:xfrm>
        </p:spPr>
        <p:txBody>
          <a:bodyPr>
            <a:normAutofit lnSpcReduction="10000"/>
          </a:bodyPr>
          <a:lstStyle/>
          <a:p>
            <a:endParaRPr lang="en-US" dirty="0"/>
          </a:p>
          <a:p>
            <a:r>
              <a:rPr lang="en-US" dirty="0"/>
              <a:t>People have a hard time getting jobs </a:t>
            </a:r>
            <a:r>
              <a:rPr lang="en-US" dirty="0" err="1"/>
              <a:t>bc</a:t>
            </a:r>
            <a:r>
              <a:rPr lang="en-US" dirty="0"/>
              <a:t> of lack of transportation.  There is too little funding in the budgets. Organizations are changing so people can get transportation like Uber and Lynx.  There is a new service.  Working on a reduced rate for people with disabilities (meaning they would pay less).</a:t>
            </a:r>
          </a:p>
          <a:p>
            <a:r>
              <a:rPr lang="en-US" dirty="0"/>
              <a:t>Housing is hard to get.  People can’t afford to pay their bills.  There is some way to help them.  An example is free heating oil using fuel banks.  Arcs are building affordable housing.  They will be integrated with people w/out disabilities.  People pool their money to pay for their utilities.  </a:t>
            </a:r>
          </a:p>
          <a:p>
            <a:r>
              <a:rPr lang="en-US" dirty="0"/>
              <a:t>COLAs are not big enough to pay for rising costs.      </a:t>
            </a:r>
          </a:p>
          <a:p>
            <a:endParaRPr lang="en-US" dirty="0"/>
          </a:p>
        </p:txBody>
      </p:sp>
      <p:pic>
        <p:nvPicPr>
          <p:cNvPr id="8" name="Picture 7" descr="A group of different types of vehicles">
            <a:extLst>
              <a:ext uri="{FF2B5EF4-FFF2-40B4-BE49-F238E27FC236}">
                <a16:creationId xmlns:a16="http://schemas.microsoft.com/office/drawing/2014/main" id="{1C667B88-BB86-9B64-58F6-EA490967E2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2983" y="1905779"/>
            <a:ext cx="1663051" cy="1760878"/>
          </a:xfrm>
          <a:prstGeom prst="rect">
            <a:avLst/>
          </a:prstGeom>
        </p:spPr>
      </p:pic>
      <p:sp>
        <p:nvSpPr>
          <p:cNvPr id="9" name="TextBox 8">
            <a:extLst>
              <a:ext uri="{FF2B5EF4-FFF2-40B4-BE49-F238E27FC236}">
                <a16:creationId xmlns:a16="http://schemas.microsoft.com/office/drawing/2014/main" id="{C2C03E32-8538-D8C3-C9A5-693CD8E7CF2D}"/>
              </a:ext>
            </a:extLst>
          </p:cNvPr>
          <p:cNvSpPr txBox="1"/>
          <p:nvPr/>
        </p:nvSpPr>
        <p:spPr>
          <a:xfrm>
            <a:off x="12131474" y="5936010"/>
            <a:ext cx="229621" cy="6047809"/>
          </a:xfrm>
          <a:prstGeom prst="rect">
            <a:avLst/>
          </a:prstGeom>
          <a:noFill/>
        </p:spPr>
        <p:txBody>
          <a:bodyPr wrap="square" rtlCol="0">
            <a:spAutoFit/>
          </a:bodyPr>
          <a:lstStyle/>
          <a:p>
            <a:r>
              <a:rPr lang="en-US" sz="900">
                <a:hlinkClick r:id="rId4" tooltip="https://medium.com/enrique-dans/urban-transport-is-flat-rate-the-future-a829089f9ae7"/>
              </a:rPr>
              <a:t>This Photo</a:t>
            </a:r>
            <a:r>
              <a:rPr lang="en-US" sz="900"/>
              <a:t> by Unknown Author is licensed under </a:t>
            </a:r>
            <a:r>
              <a:rPr lang="en-US" sz="900">
                <a:hlinkClick r:id="rId5" tooltip="https://creativecommons.org/licenses/by/3.0/"/>
              </a:rPr>
              <a:t>CC BY</a:t>
            </a:r>
            <a:endParaRPr lang="en-US" sz="900"/>
          </a:p>
        </p:txBody>
      </p:sp>
      <p:pic>
        <p:nvPicPr>
          <p:cNvPr id="11" name="Picture 10" descr="A cartoon of a house&#10;&#10;Description automatically generated">
            <a:extLst>
              <a:ext uri="{FF2B5EF4-FFF2-40B4-BE49-F238E27FC236}">
                <a16:creationId xmlns:a16="http://schemas.microsoft.com/office/drawing/2014/main" id="{DF273CA6-6038-B921-66F1-FAC71DFAF72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15218" y="3881748"/>
            <a:ext cx="1838582" cy="1838582"/>
          </a:xfrm>
          <a:prstGeom prst="rect">
            <a:avLst/>
          </a:prstGeom>
        </p:spPr>
      </p:pic>
      <p:pic>
        <p:nvPicPr>
          <p:cNvPr id="5" name="Picture 4" descr="A graph showing a diagram of gas prices">
            <a:extLst>
              <a:ext uri="{FF2B5EF4-FFF2-40B4-BE49-F238E27FC236}">
                <a16:creationId xmlns:a16="http://schemas.microsoft.com/office/drawing/2014/main" id="{38A22FAE-712C-A3E9-ED1D-600722871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2983" y="5905166"/>
            <a:ext cx="1838582" cy="1339043"/>
          </a:xfrm>
          <a:prstGeom prst="rect">
            <a:avLst/>
          </a:prstGeom>
        </p:spPr>
      </p:pic>
    </p:spTree>
    <p:extLst>
      <p:ext uri="{BB962C8B-B14F-4D97-AF65-F5344CB8AC3E}">
        <p14:creationId xmlns:p14="http://schemas.microsoft.com/office/powerpoint/2010/main" val="231196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8366-C106-9B06-D1B0-72846962C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5D68A-19A3-6221-F963-26D88AAF3B62}"/>
              </a:ext>
            </a:extLst>
          </p:cNvPr>
          <p:cNvSpPr>
            <a:spLocks noGrp="1"/>
          </p:cNvSpPr>
          <p:nvPr>
            <p:ph type="title"/>
          </p:nvPr>
        </p:nvSpPr>
        <p:spPr/>
        <p:txBody>
          <a:bodyPr/>
          <a:lstStyle/>
          <a:p>
            <a:r>
              <a:rPr lang="en-US" dirty="0"/>
              <a:t>Other things we learned, cont.</a:t>
            </a:r>
          </a:p>
        </p:txBody>
      </p:sp>
      <p:sp>
        <p:nvSpPr>
          <p:cNvPr id="3" name="Content Placeholder 2">
            <a:extLst>
              <a:ext uri="{FF2B5EF4-FFF2-40B4-BE49-F238E27FC236}">
                <a16:creationId xmlns:a16="http://schemas.microsoft.com/office/drawing/2014/main" id="{7B9EC5D2-ABE5-8350-B8D3-C8F724FE42F2}"/>
              </a:ext>
            </a:extLst>
          </p:cNvPr>
          <p:cNvSpPr>
            <a:spLocks noGrp="1"/>
          </p:cNvSpPr>
          <p:nvPr>
            <p:ph idx="1"/>
          </p:nvPr>
        </p:nvSpPr>
        <p:spPr>
          <a:xfrm>
            <a:off x="838200" y="1825625"/>
            <a:ext cx="8367445" cy="4351338"/>
          </a:xfrm>
        </p:spPr>
        <p:txBody>
          <a:bodyPr>
            <a:normAutofit fontScale="85000" lnSpcReduction="20000"/>
          </a:bodyPr>
          <a:lstStyle/>
          <a:p>
            <a:pPr>
              <a:lnSpc>
                <a:spcPct val="200000"/>
              </a:lnSpc>
            </a:pPr>
            <a:r>
              <a:rPr lang="en-US" dirty="0"/>
              <a:t>Agencies need to provide more leadership to DSPs. </a:t>
            </a:r>
          </a:p>
          <a:p>
            <a:pPr>
              <a:lnSpc>
                <a:spcPct val="200000"/>
              </a:lnSpc>
            </a:pPr>
            <a:r>
              <a:rPr lang="en-US" dirty="0"/>
              <a:t>People who want to get married are given a hard time.  Marriage penalties must end.  They made arrangements for couples who were married. </a:t>
            </a:r>
          </a:p>
          <a:p>
            <a:pPr>
              <a:lnSpc>
                <a:spcPct val="200000"/>
              </a:lnSpc>
            </a:pPr>
            <a:r>
              <a:rPr lang="en-US" dirty="0"/>
              <a:t>Assistive technology helps people be more independent.  They program the AT to meet individual needs.</a:t>
            </a:r>
          </a:p>
          <a:p>
            <a:endParaRPr lang="en-US" dirty="0"/>
          </a:p>
        </p:txBody>
      </p:sp>
      <p:pic>
        <p:nvPicPr>
          <p:cNvPr id="5" name="Picture 4" descr="A person and person sitting on the ground&#10;&#10;Description automatically generated">
            <a:extLst>
              <a:ext uri="{FF2B5EF4-FFF2-40B4-BE49-F238E27FC236}">
                <a16:creationId xmlns:a16="http://schemas.microsoft.com/office/drawing/2014/main" id="{AEAB0699-5948-C77B-47AD-966FEEC3F5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10673" y="3022631"/>
            <a:ext cx="1643866" cy="1486698"/>
          </a:xfrm>
          <a:prstGeom prst="rect">
            <a:avLst/>
          </a:prstGeom>
        </p:spPr>
      </p:pic>
      <p:pic>
        <p:nvPicPr>
          <p:cNvPr id="8" name="Picture 7" descr="A house with a smart home&#10;&#10;Description automatically generated with medium confidence">
            <a:extLst>
              <a:ext uri="{FF2B5EF4-FFF2-40B4-BE49-F238E27FC236}">
                <a16:creationId xmlns:a16="http://schemas.microsoft.com/office/drawing/2014/main" id="{EC70FE41-7BBC-8D01-D46E-4E1E4DB50B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46493" y="4888406"/>
            <a:ext cx="1643866" cy="1211439"/>
          </a:xfrm>
          <a:prstGeom prst="rect">
            <a:avLst/>
          </a:prstGeom>
        </p:spPr>
      </p:pic>
      <p:sp>
        <p:nvSpPr>
          <p:cNvPr id="9" name="TextBox 8">
            <a:extLst>
              <a:ext uri="{FF2B5EF4-FFF2-40B4-BE49-F238E27FC236}">
                <a16:creationId xmlns:a16="http://schemas.microsoft.com/office/drawing/2014/main" id="{DFBE06F8-0996-8166-77FE-F056EF5F6971}"/>
              </a:ext>
            </a:extLst>
          </p:cNvPr>
          <p:cNvSpPr txBox="1"/>
          <p:nvPr/>
        </p:nvSpPr>
        <p:spPr>
          <a:xfrm>
            <a:off x="1443008" y="6858000"/>
            <a:ext cx="9305984" cy="230832"/>
          </a:xfrm>
          <a:prstGeom prst="rect">
            <a:avLst/>
          </a:prstGeom>
          <a:noFill/>
        </p:spPr>
        <p:txBody>
          <a:bodyPr wrap="square" rtlCol="0">
            <a:spAutoFit/>
          </a:bodyPr>
          <a:lstStyle/>
          <a:p>
            <a:r>
              <a:rPr lang="en-US" sz="900">
                <a:hlinkClick r:id="rId6" tooltip="https://geekalabama.com/2019/09/24/view-the-top-benefits-of-smart-homes-infographic/"/>
              </a:rPr>
              <a:t>This Photo</a:t>
            </a:r>
            <a:r>
              <a:rPr lang="en-US" sz="900"/>
              <a:t> by Unknown Author is licensed under </a:t>
            </a:r>
            <a:r>
              <a:rPr lang="en-US" sz="900">
                <a:hlinkClick r:id="rId7" tooltip="https://creativecommons.org/licenses/by-nc-nd/3.0/"/>
              </a:rPr>
              <a:t>CC BY-NC-ND</a:t>
            </a:r>
            <a:endParaRPr lang="en-US" sz="900"/>
          </a:p>
        </p:txBody>
      </p:sp>
      <p:pic>
        <p:nvPicPr>
          <p:cNvPr id="11" name="Picture 10" descr="A 3d person helping another person to climb a wall&#10;&#10;Description automatically generated">
            <a:extLst>
              <a:ext uri="{FF2B5EF4-FFF2-40B4-BE49-F238E27FC236}">
                <a16:creationId xmlns:a16="http://schemas.microsoft.com/office/drawing/2014/main" id="{104694D0-B58D-2705-8605-876262A4228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42863" y="1450837"/>
            <a:ext cx="1325563" cy="1325563"/>
          </a:xfrm>
          <a:prstGeom prst="rect">
            <a:avLst/>
          </a:prstGeom>
        </p:spPr>
      </p:pic>
    </p:spTree>
    <p:extLst>
      <p:ext uri="{BB962C8B-B14F-4D97-AF65-F5344CB8AC3E}">
        <p14:creationId xmlns:p14="http://schemas.microsoft.com/office/powerpoint/2010/main" val="326776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E0430A-8353-4D6A-1FCA-8EAE9D7DD699}"/>
              </a:ext>
            </a:extLst>
          </p:cNvPr>
          <p:cNvPicPr>
            <a:picLocks noGrp="1" noChangeAspect="1"/>
          </p:cNvPicPr>
          <p:nvPr>
            <p:ph idx="1"/>
          </p:nvPr>
        </p:nvPicPr>
        <p:blipFill>
          <a:blip r:embed="rId2"/>
          <a:stretch>
            <a:fillRect/>
          </a:stretch>
        </p:blipFill>
        <p:spPr>
          <a:xfrm>
            <a:off x="1409977" y="1170432"/>
            <a:ext cx="9233639" cy="5181747"/>
          </a:xfrm>
          <a:prstGeom prst="rect">
            <a:avLst/>
          </a:prstGeom>
        </p:spPr>
      </p:pic>
    </p:spTree>
    <p:extLst>
      <p:ext uri="{BB962C8B-B14F-4D97-AF65-F5344CB8AC3E}">
        <p14:creationId xmlns:p14="http://schemas.microsoft.com/office/powerpoint/2010/main" val="20718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4532-CE6F-E500-8D77-A75F950E2CE8}"/>
              </a:ext>
            </a:extLst>
          </p:cNvPr>
          <p:cNvSpPr>
            <a:spLocks noGrp="1"/>
          </p:cNvSpPr>
          <p:nvPr>
            <p:ph type="title"/>
          </p:nvPr>
        </p:nvSpPr>
        <p:spPr/>
        <p:txBody>
          <a:bodyPr/>
          <a:lstStyle/>
          <a:p>
            <a:r>
              <a:rPr lang="en-US" sz="4400" kern="0" dirty="0">
                <a:solidFill>
                  <a:srgbClr val="222222"/>
                </a:solidFill>
                <a:effectLst/>
                <a:latin typeface="Comic Sans MS" panose="030F0702030302020204" pitchFamily="66" charset="0"/>
                <a:ea typeface="Times New Roman" panose="02020603050405020304" pitchFamily="18" charset="0"/>
                <a:cs typeface="Arial" panose="020B0604020202020204" pitchFamily="34" charset="0"/>
              </a:rPr>
              <a:t>Confidence. </a:t>
            </a:r>
            <a:endParaRPr lang="en-US" dirty="0"/>
          </a:p>
        </p:txBody>
      </p:sp>
      <p:sp>
        <p:nvSpPr>
          <p:cNvPr id="3" name="Content Placeholder 2">
            <a:extLst>
              <a:ext uri="{FF2B5EF4-FFF2-40B4-BE49-F238E27FC236}">
                <a16:creationId xmlns:a16="http://schemas.microsoft.com/office/drawing/2014/main" id="{78FCA715-4FAB-3759-1F06-7294543E9561}"/>
              </a:ext>
            </a:extLst>
          </p:cNvPr>
          <p:cNvSpPr>
            <a:spLocks noGrp="1"/>
          </p:cNvSpPr>
          <p:nvPr>
            <p:ph idx="1"/>
          </p:nvPr>
        </p:nvSpPr>
        <p:spPr/>
        <p:txBody>
          <a:bodyPr>
            <a:normAutofit fontScale="92500" lnSpcReduction="10000"/>
          </a:bodyPr>
          <a:lstStyle/>
          <a:p>
            <a:pPr marL="514350" indent="-514350">
              <a:lnSpc>
                <a:spcPct val="200000"/>
              </a:lnSpc>
              <a:buFont typeface="+mj-lt"/>
              <a:buAutoNum type="arabicPeriod"/>
            </a:pPr>
            <a:r>
              <a:rPr lang="en-US" dirty="0"/>
              <a:t>Individuals need to be a voice.   </a:t>
            </a:r>
          </a:p>
          <a:p>
            <a:pPr marL="514350" indent="-514350">
              <a:lnSpc>
                <a:spcPct val="200000"/>
              </a:lnSpc>
              <a:buFont typeface="+mj-lt"/>
              <a:buAutoNum type="arabicPeriod"/>
            </a:pPr>
            <a:r>
              <a:rPr lang="en-US" dirty="0"/>
              <a:t>Tell each other we can do it.  </a:t>
            </a:r>
          </a:p>
          <a:p>
            <a:pPr marL="514350" indent="-514350">
              <a:lnSpc>
                <a:spcPct val="200000"/>
              </a:lnSpc>
              <a:buFont typeface="+mj-lt"/>
              <a:buAutoNum type="arabicPeriod"/>
            </a:pPr>
            <a:r>
              <a:rPr lang="en-US" dirty="0"/>
              <a:t>Take responsibility. </a:t>
            </a:r>
          </a:p>
          <a:p>
            <a:pPr marL="514350" indent="-514350">
              <a:lnSpc>
                <a:spcPct val="200000"/>
              </a:lnSpc>
              <a:buFont typeface="+mj-lt"/>
              <a:buAutoNum type="arabicPeriod"/>
            </a:pPr>
            <a:r>
              <a:rPr lang="en-US" dirty="0"/>
              <a:t>Help others feel confident.</a:t>
            </a:r>
          </a:p>
          <a:p>
            <a:pPr marL="514350" indent="-514350">
              <a:lnSpc>
                <a:spcPct val="200000"/>
              </a:lnSpc>
              <a:buFont typeface="+mj-lt"/>
              <a:buAutoNum type="arabicPeriod"/>
            </a:pPr>
            <a:r>
              <a:rPr lang="en-US" dirty="0"/>
              <a:t>Believing in yourself.</a:t>
            </a:r>
          </a:p>
        </p:txBody>
      </p:sp>
      <p:pic>
        <p:nvPicPr>
          <p:cNvPr id="5" name="Picture 4" descr="A close up of a megaphone&#10;&#10;Description automatically generated">
            <a:extLst>
              <a:ext uri="{FF2B5EF4-FFF2-40B4-BE49-F238E27FC236}">
                <a16:creationId xmlns:a16="http://schemas.microsoft.com/office/drawing/2014/main" id="{D542FBCB-B8BB-AB69-514A-D6E585D52B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89857" y="1941238"/>
            <a:ext cx="1762041" cy="991148"/>
          </a:xfrm>
          <a:prstGeom prst="rect">
            <a:avLst/>
          </a:prstGeom>
        </p:spPr>
      </p:pic>
      <p:sp>
        <p:nvSpPr>
          <p:cNvPr id="6" name="TextBox 5">
            <a:extLst>
              <a:ext uri="{FF2B5EF4-FFF2-40B4-BE49-F238E27FC236}">
                <a16:creationId xmlns:a16="http://schemas.microsoft.com/office/drawing/2014/main" id="{2EA1AE24-4F8C-D24C-838F-6D3E5B7E75A2}"/>
              </a:ext>
            </a:extLst>
          </p:cNvPr>
          <p:cNvSpPr txBox="1"/>
          <p:nvPr/>
        </p:nvSpPr>
        <p:spPr>
          <a:xfrm>
            <a:off x="9322496" y="6056172"/>
            <a:ext cx="64957" cy="6463308"/>
          </a:xfrm>
          <a:prstGeom prst="rect">
            <a:avLst/>
          </a:prstGeom>
          <a:noFill/>
        </p:spPr>
        <p:txBody>
          <a:bodyPr wrap="square" rtlCol="0">
            <a:spAutoFit/>
          </a:bodyPr>
          <a:lstStyle/>
          <a:p>
            <a:r>
              <a:rPr lang="en-US" sz="900">
                <a:hlinkClick r:id="rId4" tooltip="https://coep.nz/category/news/"/>
              </a:rPr>
              <a:t>This Photo</a:t>
            </a:r>
            <a:r>
              <a:rPr lang="en-US" sz="900"/>
              <a:t> by Unknown Author is licensed under </a:t>
            </a:r>
            <a:r>
              <a:rPr lang="en-US" sz="900">
                <a:hlinkClick r:id="rId5" tooltip="https://creativecommons.org/licenses/by-sa/3.0/"/>
              </a:rPr>
              <a:t>CC BY-SA</a:t>
            </a:r>
            <a:endParaRPr lang="en-US" sz="900"/>
          </a:p>
        </p:txBody>
      </p:sp>
      <p:pic>
        <p:nvPicPr>
          <p:cNvPr id="8" name="Picture 7" descr="A cartoon of a person with his arms up&#10;&#10;Description automatically generated">
            <a:extLst>
              <a:ext uri="{FF2B5EF4-FFF2-40B4-BE49-F238E27FC236}">
                <a16:creationId xmlns:a16="http://schemas.microsoft.com/office/drawing/2014/main" id="{9F1DA649-5EE5-8012-D01B-E660756B090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14517" y="2690647"/>
            <a:ext cx="821400" cy="1472271"/>
          </a:xfrm>
          <a:prstGeom prst="rect">
            <a:avLst/>
          </a:prstGeom>
        </p:spPr>
      </p:pic>
      <p:pic>
        <p:nvPicPr>
          <p:cNvPr id="10" name="Picture 9" descr="A close up of words&#10;&#10;Description automatically generated">
            <a:extLst>
              <a:ext uri="{FF2B5EF4-FFF2-40B4-BE49-F238E27FC236}">
                <a16:creationId xmlns:a16="http://schemas.microsoft.com/office/drawing/2014/main" id="{66FDCCAC-A5F5-F9CD-D550-A9328102B80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275400" y="3593762"/>
            <a:ext cx="2493480" cy="1310754"/>
          </a:xfrm>
          <a:prstGeom prst="rect">
            <a:avLst/>
          </a:prstGeom>
        </p:spPr>
      </p:pic>
      <p:pic>
        <p:nvPicPr>
          <p:cNvPr id="13" name="Picture 12" descr="A person with a red bandana on her head flexing her arm&#10;&#10;Description automatically generated">
            <a:extLst>
              <a:ext uri="{FF2B5EF4-FFF2-40B4-BE49-F238E27FC236}">
                <a16:creationId xmlns:a16="http://schemas.microsoft.com/office/drawing/2014/main" id="{2141E0E6-E9C3-AB36-2A5A-DAF69F14EE2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543835" y="4562492"/>
            <a:ext cx="1665040" cy="1953484"/>
          </a:xfrm>
          <a:prstGeom prst="rect">
            <a:avLst/>
          </a:prstGeom>
        </p:spPr>
      </p:pic>
    </p:spTree>
    <p:extLst>
      <p:ext uri="{BB962C8B-B14F-4D97-AF65-F5344CB8AC3E}">
        <p14:creationId xmlns:p14="http://schemas.microsoft.com/office/powerpoint/2010/main" val="225182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E63B-50B0-A01C-A61A-66C3B3704A0E}"/>
              </a:ext>
            </a:extLst>
          </p:cNvPr>
          <p:cNvSpPr>
            <a:spLocks noGrp="1"/>
          </p:cNvSpPr>
          <p:nvPr>
            <p:ph type="title"/>
          </p:nvPr>
        </p:nvSpPr>
        <p:spPr/>
        <p:txBody>
          <a:bodyPr/>
          <a:lstStyle/>
          <a:p>
            <a:r>
              <a:rPr lang="en-US" dirty="0"/>
              <a:t>Character</a:t>
            </a:r>
          </a:p>
        </p:txBody>
      </p:sp>
      <p:sp>
        <p:nvSpPr>
          <p:cNvPr id="3" name="Content Placeholder 2">
            <a:extLst>
              <a:ext uri="{FF2B5EF4-FFF2-40B4-BE49-F238E27FC236}">
                <a16:creationId xmlns:a16="http://schemas.microsoft.com/office/drawing/2014/main" id="{B0EF2933-CA7F-F01D-81CB-CB6A25706076}"/>
              </a:ext>
            </a:extLst>
          </p:cNvPr>
          <p:cNvSpPr>
            <a:spLocks noGrp="1"/>
          </p:cNvSpPr>
          <p:nvPr>
            <p:ph idx="1"/>
          </p:nvPr>
        </p:nvSpPr>
        <p:spPr>
          <a:xfrm>
            <a:off x="300728" y="6827373"/>
            <a:ext cx="10515600" cy="4351338"/>
          </a:xfrm>
        </p:spPr>
        <p:txBody>
          <a:bodyPr>
            <a:normAutofit/>
          </a:bodyPr>
          <a:lstStyle/>
          <a:p>
            <a:pPr marL="0" indent="0">
              <a:buNone/>
            </a:pPr>
            <a:r>
              <a:rPr lang="en-US" dirty="0"/>
              <a:t>    </a:t>
            </a:r>
          </a:p>
          <a:p>
            <a:endParaRPr lang="en-US" dirty="0"/>
          </a:p>
          <a:p>
            <a:endParaRPr lang="en-US" dirty="0"/>
          </a:p>
        </p:txBody>
      </p:sp>
      <p:pic>
        <p:nvPicPr>
          <p:cNvPr id="13" name="Picture 12" descr="A red and black hugging people&#10;&#10;Description automatically generated">
            <a:extLst>
              <a:ext uri="{FF2B5EF4-FFF2-40B4-BE49-F238E27FC236}">
                <a16:creationId xmlns:a16="http://schemas.microsoft.com/office/drawing/2014/main" id="{ECDECFAB-0FAF-DCD2-F49C-70F7D8D10A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3830" y="1418347"/>
            <a:ext cx="1699219" cy="1160109"/>
          </a:xfrm>
          <a:prstGeom prst="rect">
            <a:avLst/>
          </a:prstGeom>
        </p:spPr>
      </p:pic>
      <p:pic>
        <p:nvPicPr>
          <p:cNvPr id="16" name="Picture 15" descr="An hourglass on rocks&#10;&#10;Description automatically generated">
            <a:extLst>
              <a:ext uri="{FF2B5EF4-FFF2-40B4-BE49-F238E27FC236}">
                <a16:creationId xmlns:a16="http://schemas.microsoft.com/office/drawing/2014/main" id="{E55C64A3-8CFB-AB09-CE10-1503E667B5E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205" y="3796520"/>
            <a:ext cx="1953618" cy="1428095"/>
          </a:xfrm>
          <a:prstGeom prst="rect">
            <a:avLst/>
          </a:prstGeom>
        </p:spPr>
      </p:pic>
      <p:pic>
        <p:nvPicPr>
          <p:cNvPr id="20" name="Picture 19" descr="Close-up of hands holding each other&#10;&#10;Description automatically generated">
            <a:extLst>
              <a:ext uri="{FF2B5EF4-FFF2-40B4-BE49-F238E27FC236}">
                <a16:creationId xmlns:a16="http://schemas.microsoft.com/office/drawing/2014/main" id="{C795B36C-DB17-3AC3-E8EF-F99669659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0340" y="3756452"/>
            <a:ext cx="2046227" cy="1618513"/>
          </a:xfrm>
          <a:prstGeom prst="rect">
            <a:avLst/>
          </a:prstGeom>
        </p:spPr>
      </p:pic>
      <p:pic>
        <p:nvPicPr>
          <p:cNvPr id="26" name="Picture 25" descr="A group of men in suits pulling a rope&#10;&#10;Description automatically generated">
            <a:extLst>
              <a:ext uri="{FF2B5EF4-FFF2-40B4-BE49-F238E27FC236}">
                <a16:creationId xmlns:a16="http://schemas.microsoft.com/office/drawing/2014/main" id="{B1EE401B-6488-B43F-FB54-7AC2943A5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8669" y="3756452"/>
            <a:ext cx="1872316" cy="1464567"/>
          </a:xfrm>
          <a:prstGeom prst="rect">
            <a:avLst/>
          </a:prstGeom>
        </p:spPr>
      </p:pic>
      <p:pic>
        <p:nvPicPr>
          <p:cNvPr id="28" name="Picture 27" descr="A person holding a leg up and using a cane while walking with another person">
            <a:extLst>
              <a:ext uri="{FF2B5EF4-FFF2-40B4-BE49-F238E27FC236}">
                <a16:creationId xmlns:a16="http://schemas.microsoft.com/office/drawing/2014/main" id="{6AA25484-5BDD-D559-B810-B6A6FCB4C15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81640" y="1543650"/>
            <a:ext cx="1979636" cy="1325563"/>
          </a:xfrm>
          <a:prstGeom prst="rect">
            <a:avLst/>
          </a:prstGeom>
        </p:spPr>
      </p:pic>
      <p:pic>
        <p:nvPicPr>
          <p:cNvPr id="29" name="Picture 28">
            <a:extLst>
              <a:ext uri="{FF2B5EF4-FFF2-40B4-BE49-F238E27FC236}">
                <a16:creationId xmlns:a16="http://schemas.microsoft.com/office/drawing/2014/main" id="{690B025B-F2ED-42F5-8AB2-E44F3F7FD1F5}"/>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047155" y="1552262"/>
            <a:ext cx="2316002" cy="1305382"/>
          </a:xfrm>
          <a:prstGeom prst="rect">
            <a:avLst/>
          </a:prstGeom>
        </p:spPr>
      </p:pic>
      <p:pic>
        <p:nvPicPr>
          <p:cNvPr id="31" name="Picture 30" descr="A cat looking at a lion's reflection in a mirror&#10;&#10;Description automatically generated">
            <a:extLst>
              <a:ext uri="{FF2B5EF4-FFF2-40B4-BE49-F238E27FC236}">
                <a16:creationId xmlns:a16="http://schemas.microsoft.com/office/drawing/2014/main" id="{BF06A20C-B67F-8385-78EB-462B18B14F70}"/>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688359" y="3410235"/>
            <a:ext cx="1768888" cy="1768888"/>
          </a:xfrm>
          <a:prstGeom prst="rect">
            <a:avLst/>
          </a:prstGeom>
        </p:spPr>
      </p:pic>
      <p:sp>
        <p:nvSpPr>
          <p:cNvPr id="33" name="TextBox 32">
            <a:extLst>
              <a:ext uri="{FF2B5EF4-FFF2-40B4-BE49-F238E27FC236}">
                <a16:creationId xmlns:a16="http://schemas.microsoft.com/office/drawing/2014/main" id="{50D8AFE3-E50E-1F77-152A-8587423C1FD8}"/>
              </a:ext>
            </a:extLst>
          </p:cNvPr>
          <p:cNvSpPr txBox="1"/>
          <p:nvPr/>
        </p:nvSpPr>
        <p:spPr>
          <a:xfrm>
            <a:off x="1287676" y="2839380"/>
            <a:ext cx="1598653" cy="523220"/>
          </a:xfrm>
          <a:prstGeom prst="rect">
            <a:avLst/>
          </a:prstGeom>
          <a:noFill/>
          <a:ln>
            <a:noFill/>
          </a:ln>
        </p:spPr>
        <p:txBody>
          <a:bodyPr wrap="square" rtlCol="0">
            <a:spAutoFit/>
          </a:bodyPr>
          <a:lstStyle/>
          <a:p>
            <a:r>
              <a:rPr lang="en-US" sz="2800" dirty="0"/>
              <a:t>Kindness</a:t>
            </a:r>
          </a:p>
        </p:txBody>
      </p:sp>
      <p:sp>
        <p:nvSpPr>
          <p:cNvPr id="34" name="TextBox 33">
            <a:extLst>
              <a:ext uri="{FF2B5EF4-FFF2-40B4-BE49-F238E27FC236}">
                <a16:creationId xmlns:a16="http://schemas.microsoft.com/office/drawing/2014/main" id="{7BFCE88A-8F4F-A75E-0EFB-0754355F9A24}"/>
              </a:ext>
            </a:extLst>
          </p:cNvPr>
          <p:cNvSpPr txBox="1"/>
          <p:nvPr/>
        </p:nvSpPr>
        <p:spPr>
          <a:xfrm>
            <a:off x="3765478" y="2927602"/>
            <a:ext cx="3023110" cy="482633"/>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Passion and vision</a:t>
            </a:r>
          </a:p>
        </p:txBody>
      </p:sp>
      <p:sp>
        <p:nvSpPr>
          <p:cNvPr id="36" name="TextBox 35">
            <a:extLst>
              <a:ext uri="{FF2B5EF4-FFF2-40B4-BE49-F238E27FC236}">
                <a16:creationId xmlns:a16="http://schemas.microsoft.com/office/drawing/2014/main" id="{31C2D8C8-D071-6574-B24F-2D2B0AED5A97}"/>
              </a:ext>
            </a:extLst>
          </p:cNvPr>
          <p:cNvSpPr txBox="1"/>
          <p:nvPr/>
        </p:nvSpPr>
        <p:spPr>
          <a:xfrm>
            <a:off x="6910350" y="2619657"/>
            <a:ext cx="3085228" cy="870431"/>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Empathy and compassion</a:t>
            </a:r>
          </a:p>
        </p:txBody>
      </p:sp>
      <p:sp>
        <p:nvSpPr>
          <p:cNvPr id="37" name="TextBox 36">
            <a:extLst>
              <a:ext uri="{FF2B5EF4-FFF2-40B4-BE49-F238E27FC236}">
                <a16:creationId xmlns:a16="http://schemas.microsoft.com/office/drawing/2014/main" id="{D58CCBEB-5773-27A7-96B5-47C197A4A220}"/>
              </a:ext>
            </a:extLst>
          </p:cNvPr>
          <p:cNvSpPr txBox="1"/>
          <p:nvPr/>
        </p:nvSpPr>
        <p:spPr>
          <a:xfrm>
            <a:off x="656145" y="5241164"/>
            <a:ext cx="2399737" cy="523220"/>
          </a:xfrm>
          <a:prstGeom prst="rect">
            <a:avLst/>
          </a:prstGeom>
          <a:noFill/>
        </p:spPr>
        <p:txBody>
          <a:bodyPr wrap="square" rtlCol="0">
            <a:spAutoFit/>
          </a:bodyPr>
          <a:lstStyle/>
          <a:p>
            <a:pPr algn="ctr"/>
            <a:r>
              <a:rPr lang="en-US" sz="2800" dirty="0"/>
              <a:t>Patience </a:t>
            </a:r>
          </a:p>
        </p:txBody>
      </p:sp>
      <p:sp>
        <p:nvSpPr>
          <p:cNvPr id="38" name="TextBox 37">
            <a:extLst>
              <a:ext uri="{FF2B5EF4-FFF2-40B4-BE49-F238E27FC236}">
                <a16:creationId xmlns:a16="http://schemas.microsoft.com/office/drawing/2014/main" id="{37A3606E-0FB0-3ED8-232A-17B79CDA1346}"/>
              </a:ext>
            </a:extLst>
          </p:cNvPr>
          <p:cNvSpPr txBox="1"/>
          <p:nvPr/>
        </p:nvSpPr>
        <p:spPr>
          <a:xfrm>
            <a:off x="3953689" y="5512953"/>
            <a:ext cx="1675592" cy="523220"/>
          </a:xfrm>
          <a:prstGeom prst="rect">
            <a:avLst/>
          </a:prstGeom>
          <a:noFill/>
        </p:spPr>
        <p:txBody>
          <a:bodyPr wrap="square" rtlCol="0">
            <a:spAutoFit/>
          </a:bodyPr>
          <a:lstStyle/>
          <a:p>
            <a:r>
              <a:rPr lang="en-US" sz="2800" dirty="0"/>
              <a:t>Gratitude</a:t>
            </a:r>
          </a:p>
        </p:txBody>
      </p:sp>
      <p:sp>
        <p:nvSpPr>
          <p:cNvPr id="39" name="TextBox 38">
            <a:extLst>
              <a:ext uri="{FF2B5EF4-FFF2-40B4-BE49-F238E27FC236}">
                <a16:creationId xmlns:a16="http://schemas.microsoft.com/office/drawing/2014/main" id="{4FBF66C9-AD53-BCFF-1E44-425D0A4270D6}"/>
              </a:ext>
            </a:extLst>
          </p:cNvPr>
          <p:cNvSpPr txBox="1"/>
          <p:nvPr/>
        </p:nvSpPr>
        <p:spPr>
          <a:xfrm>
            <a:off x="6283730" y="5393691"/>
            <a:ext cx="2589637" cy="482633"/>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Accountability</a:t>
            </a:r>
          </a:p>
        </p:txBody>
      </p:sp>
      <p:sp>
        <p:nvSpPr>
          <p:cNvPr id="41" name="TextBox 40">
            <a:extLst>
              <a:ext uri="{FF2B5EF4-FFF2-40B4-BE49-F238E27FC236}">
                <a16:creationId xmlns:a16="http://schemas.microsoft.com/office/drawing/2014/main" id="{05FAE28F-FEBC-1751-B8BB-8C8071C44B16}"/>
              </a:ext>
            </a:extLst>
          </p:cNvPr>
          <p:cNvSpPr txBox="1"/>
          <p:nvPr/>
        </p:nvSpPr>
        <p:spPr>
          <a:xfrm>
            <a:off x="9527816" y="5241163"/>
            <a:ext cx="2422206" cy="870431"/>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Self-awareness</a:t>
            </a:r>
          </a:p>
        </p:txBody>
      </p:sp>
    </p:spTree>
    <p:extLst>
      <p:ext uri="{BB962C8B-B14F-4D97-AF65-F5344CB8AC3E}">
        <p14:creationId xmlns:p14="http://schemas.microsoft.com/office/powerpoint/2010/main" val="422843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9A92-65E7-99DE-DC9B-698A64B9C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6DEFD-9A6C-EEF6-CBF0-2E2A5DB7C5E8}"/>
              </a:ext>
            </a:extLst>
          </p:cNvPr>
          <p:cNvSpPr>
            <a:spLocks noGrp="1"/>
          </p:cNvSpPr>
          <p:nvPr>
            <p:ph type="title"/>
          </p:nvPr>
        </p:nvSpPr>
        <p:spPr/>
        <p:txBody>
          <a:bodyPr/>
          <a:lstStyle/>
          <a:p>
            <a:r>
              <a:rPr lang="en-US" dirty="0"/>
              <a:t>Character, cont.</a:t>
            </a:r>
          </a:p>
        </p:txBody>
      </p:sp>
      <p:sp>
        <p:nvSpPr>
          <p:cNvPr id="3" name="Content Placeholder 2">
            <a:extLst>
              <a:ext uri="{FF2B5EF4-FFF2-40B4-BE49-F238E27FC236}">
                <a16:creationId xmlns:a16="http://schemas.microsoft.com/office/drawing/2014/main" id="{C07E50A9-4791-2456-A8F7-A7322D66E180}"/>
              </a:ext>
            </a:extLst>
          </p:cNvPr>
          <p:cNvSpPr>
            <a:spLocks noGrp="1"/>
          </p:cNvSpPr>
          <p:nvPr>
            <p:ph idx="1"/>
          </p:nvPr>
        </p:nvSpPr>
        <p:spPr>
          <a:xfrm>
            <a:off x="4377137" y="7207583"/>
            <a:ext cx="10515600" cy="4351338"/>
          </a:xfrm>
        </p:spPr>
        <p:txBody>
          <a:bodyPr>
            <a:normAutofit/>
          </a:bodyPr>
          <a:lstStyle/>
          <a:p>
            <a:pPr marL="0" indent="0">
              <a:buNone/>
            </a:pPr>
            <a:r>
              <a:rPr lang="en-US" b="1" dirty="0"/>
              <a:t>And so </a:t>
            </a:r>
            <a:r>
              <a:rPr lang="en-US" b="1" dirty="0" err="1"/>
              <a:t>so</a:t>
            </a:r>
            <a:r>
              <a:rPr lang="en-US" b="1" dirty="0"/>
              <a:t> much more!!!</a:t>
            </a:r>
          </a:p>
        </p:txBody>
      </p:sp>
      <p:pic>
        <p:nvPicPr>
          <p:cNvPr id="5" name="Picture 4" descr="A hand with a fist on a chalkboard&#10;&#10;Description automatically generated">
            <a:extLst>
              <a:ext uri="{FF2B5EF4-FFF2-40B4-BE49-F238E27FC236}">
                <a16:creationId xmlns:a16="http://schemas.microsoft.com/office/drawing/2014/main" id="{E51B7D24-0B9A-F268-166F-62F847521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31" y="1678219"/>
            <a:ext cx="1862877" cy="1480611"/>
          </a:xfrm>
          <a:prstGeom prst="rect">
            <a:avLst/>
          </a:prstGeom>
        </p:spPr>
      </p:pic>
      <p:pic>
        <p:nvPicPr>
          <p:cNvPr id="10" name="Picture 9" descr="A yellow cartoon character on a float&#10;&#10;Description automatically generated">
            <a:extLst>
              <a:ext uri="{FF2B5EF4-FFF2-40B4-BE49-F238E27FC236}">
                <a16:creationId xmlns:a16="http://schemas.microsoft.com/office/drawing/2014/main" id="{A974A7FF-8CB8-6C34-AEBA-61F9E2C4AE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97776" y="1549498"/>
            <a:ext cx="1862877" cy="1704335"/>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FEE5B52D-4CCC-DBFA-304F-5A95280E666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35149" y="1323752"/>
            <a:ext cx="1094772" cy="1094772"/>
          </a:xfrm>
          <a:prstGeom prst="rect">
            <a:avLst/>
          </a:prstGeom>
        </p:spPr>
      </p:pic>
      <p:sp>
        <p:nvSpPr>
          <p:cNvPr id="15" name="TextBox 14">
            <a:extLst>
              <a:ext uri="{FF2B5EF4-FFF2-40B4-BE49-F238E27FC236}">
                <a16:creationId xmlns:a16="http://schemas.microsoft.com/office/drawing/2014/main" id="{3968A238-0867-9915-7689-70E181BC0439}"/>
              </a:ext>
            </a:extLst>
          </p:cNvPr>
          <p:cNvSpPr txBox="1"/>
          <p:nvPr/>
        </p:nvSpPr>
        <p:spPr>
          <a:xfrm>
            <a:off x="928941" y="3192298"/>
            <a:ext cx="2694339" cy="523220"/>
          </a:xfrm>
          <a:prstGeom prst="rect">
            <a:avLst/>
          </a:prstGeom>
          <a:noFill/>
        </p:spPr>
        <p:txBody>
          <a:bodyPr wrap="square" rtlCol="0">
            <a:spAutoFit/>
          </a:bodyPr>
          <a:lstStyle/>
          <a:p>
            <a:r>
              <a:rPr lang="en-US" sz="2800"/>
              <a:t>Empowerment</a:t>
            </a:r>
            <a:endParaRPr lang="en-US" sz="2800" dirty="0"/>
          </a:p>
        </p:txBody>
      </p:sp>
      <p:sp>
        <p:nvSpPr>
          <p:cNvPr id="16" name="TextBox 15">
            <a:extLst>
              <a:ext uri="{FF2B5EF4-FFF2-40B4-BE49-F238E27FC236}">
                <a16:creationId xmlns:a16="http://schemas.microsoft.com/office/drawing/2014/main" id="{49E9F865-6CB2-A3FE-45DB-C63C4A333EC1}"/>
              </a:ext>
            </a:extLst>
          </p:cNvPr>
          <p:cNvSpPr txBox="1"/>
          <p:nvPr/>
        </p:nvSpPr>
        <p:spPr>
          <a:xfrm>
            <a:off x="3993580" y="3269700"/>
            <a:ext cx="3071267" cy="482633"/>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Sense of Humor</a:t>
            </a:r>
          </a:p>
        </p:txBody>
      </p:sp>
      <p:sp>
        <p:nvSpPr>
          <p:cNvPr id="17" name="TextBox 16">
            <a:extLst>
              <a:ext uri="{FF2B5EF4-FFF2-40B4-BE49-F238E27FC236}">
                <a16:creationId xmlns:a16="http://schemas.microsoft.com/office/drawing/2014/main" id="{3FAD70DC-259A-A8D3-7144-6900D8D1A358}"/>
              </a:ext>
            </a:extLst>
          </p:cNvPr>
          <p:cNvSpPr txBox="1"/>
          <p:nvPr/>
        </p:nvSpPr>
        <p:spPr>
          <a:xfrm>
            <a:off x="7148807" y="2757082"/>
            <a:ext cx="2031224" cy="870431"/>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Open-minded</a:t>
            </a:r>
          </a:p>
        </p:txBody>
      </p:sp>
      <p:pic>
        <p:nvPicPr>
          <p:cNvPr id="19" name="Picture 18" descr="A group of people holding tangled rope">
            <a:extLst>
              <a:ext uri="{FF2B5EF4-FFF2-40B4-BE49-F238E27FC236}">
                <a16:creationId xmlns:a16="http://schemas.microsoft.com/office/drawing/2014/main" id="{CBC3096B-31C9-CFE0-9C26-9A5408F1A0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465" y="3955692"/>
            <a:ext cx="3962256" cy="2114917"/>
          </a:xfrm>
          <a:prstGeom prst="rect">
            <a:avLst/>
          </a:prstGeom>
        </p:spPr>
      </p:pic>
      <p:sp>
        <p:nvSpPr>
          <p:cNvPr id="22" name="TextBox 21">
            <a:extLst>
              <a:ext uri="{FF2B5EF4-FFF2-40B4-BE49-F238E27FC236}">
                <a16:creationId xmlns:a16="http://schemas.microsoft.com/office/drawing/2014/main" id="{EB395782-40E3-F8B7-8916-A9992029B298}"/>
              </a:ext>
            </a:extLst>
          </p:cNvPr>
          <p:cNvSpPr txBox="1"/>
          <p:nvPr/>
        </p:nvSpPr>
        <p:spPr>
          <a:xfrm>
            <a:off x="1229331" y="6017337"/>
            <a:ext cx="3308593" cy="523220"/>
          </a:xfrm>
          <a:prstGeom prst="rect">
            <a:avLst/>
          </a:prstGeom>
          <a:noFill/>
        </p:spPr>
        <p:txBody>
          <a:bodyPr wrap="square" rtlCol="0">
            <a:spAutoFit/>
          </a:bodyPr>
          <a:lstStyle/>
          <a:p>
            <a:r>
              <a:rPr lang="en-US" sz="2800" dirty="0"/>
              <a:t>Problem-solving</a:t>
            </a:r>
          </a:p>
        </p:txBody>
      </p:sp>
      <p:pic>
        <p:nvPicPr>
          <p:cNvPr id="23" name="Picture 22" descr="Sincerity Clipart">
            <a:extLst>
              <a:ext uri="{FF2B5EF4-FFF2-40B4-BE49-F238E27FC236}">
                <a16:creationId xmlns:a16="http://schemas.microsoft.com/office/drawing/2014/main" id="{751E937C-F57F-9E5A-4C83-EB17C90AEFD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17006" y="1202831"/>
            <a:ext cx="1779404" cy="1737265"/>
          </a:xfrm>
          <a:prstGeom prst="rect">
            <a:avLst/>
          </a:prstGeom>
          <a:noFill/>
          <a:ln>
            <a:noFill/>
          </a:ln>
        </p:spPr>
      </p:pic>
      <p:sp>
        <p:nvSpPr>
          <p:cNvPr id="24" name="TextBox 23">
            <a:extLst>
              <a:ext uri="{FF2B5EF4-FFF2-40B4-BE49-F238E27FC236}">
                <a16:creationId xmlns:a16="http://schemas.microsoft.com/office/drawing/2014/main" id="{18F23665-1453-4E49-3F4F-661CF0F02C3B}"/>
              </a:ext>
            </a:extLst>
          </p:cNvPr>
          <p:cNvSpPr txBox="1"/>
          <p:nvPr/>
        </p:nvSpPr>
        <p:spPr>
          <a:xfrm>
            <a:off x="10138872" y="2971275"/>
            <a:ext cx="1779404" cy="482633"/>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Sincerity</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5" name="Picture 24">
            <a:extLst>
              <a:ext uri="{FF2B5EF4-FFF2-40B4-BE49-F238E27FC236}">
                <a16:creationId xmlns:a16="http://schemas.microsoft.com/office/drawing/2014/main" id="{07171A9D-9F92-32CC-709D-B352C67510FF}"/>
              </a:ext>
            </a:extLst>
          </p:cNvPr>
          <p:cNvPicPr>
            <a:picLocks noChangeAspect="1"/>
          </p:cNvPicPr>
          <p:nvPr/>
        </p:nvPicPr>
        <p:blipFill>
          <a:blip r:embed="rId10"/>
          <a:stretch>
            <a:fillRect/>
          </a:stretch>
        </p:blipFill>
        <p:spPr>
          <a:xfrm>
            <a:off x="5674775" y="4247028"/>
            <a:ext cx="1571756" cy="1532243"/>
          </a:xfrm>
          <a:prstGeom prst="rect">
            <a:avLst/>
          </a:prstGeom>
        </p:spPr>
      </p:pic>
      <p:sp>
        <p:nvSpPr>
          <p:cNvPr id="26" name="TextBox 25">
            <a:extLst>
              <a:ext uri="{FF2B5EF4-FFF2-40B4-BE49-F238E27FC236}">
                <a16:creationId xmlns:a16="http://schemas.microsoft.com/office/drawing/2014/main" id="{3D3C940A-DAE3-FB31-4D3A-0F7A8C3D9960}"/>
              </a:ext>
            </a:extLst>
          </p:cNvPr>
          <p:cNvSpPr txBox="1"/>
          <p:nvPr/>
        </p:nvSpPr>
        <p:spPr>
          <a:xfrm>
            <a:off x="5464119" y="5906993"/>
            <a:ext cx="1993068" cy="482633"/>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Loyalty</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8" name="Picture 27" descr="A cartoon of a person holding a sign&#10;&#10;Description automatically generated">
            <a:extLst>
              <a:ext uri="{FF2B5EF4-FFF2-40B4-BE49-F238E27FC236}">
                <a16:creationId xmlns:a16="http://schemas.microsoft.com/office/drawing/2014/main" id="{A24E18F3-C93A-28AB-84C5-B91C4DF502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0141" y="4660970"/>
            <a:ext cx="655816" cy="655816"/>
          </a:xfrm>
          <a:prstGeom prst="rect">
            <a:avLst/>
          </a:prstGeom>
        </p:spPr>
      </p:pic>
      <p:pic>
        <p:nvPicPr>
          <p:cNvPr id="34" name="Picture 33" descr="A cartoon of a person with a long nose">
            <a:extLst>
              <a:ext uri="{FF2B5EF4-FFF2-40B4-BE49-F238E27FC236}">
                <a16:creationId xmlns:a16="http://schemas.microsoft.com/office/drawing/2014/main" id="{B477E450-9FE7-FB31-D308-A5E11583C1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03502" y="3925429"/>
            <a:ext cx="2646689" cy="1986490"/>
          </a:xfrm>
          <a:prstGeom prst="rect">
            <a:avLst/>
          </a:prstGeom>
        </p:spPr>
      </p:pic>
      <p:sp>
        <p:nvSpPr>
          <p:cNvPr id="35" name="TextBox 34">
            <a:extLst>
              <a:ext uri="{FF2B5EF4-FFF2-40B4-BE49-F238E27FC236}">
                <a16:creationId xmlns:a16="http://schemas.microsoft.com/office/drawing/2014/main" id="{B5DE869E-3489-60FD-A914-23A5E2E0D90E}"/>
              </a:ext>
            </a:extLst>
          </p:cNvPr>
          <p:cNvSpPr txBox="1"/>
          <p:nvPr/>
        </p:nvSpPr>
        <p:spPr>
          <a:xfrm>
            <a:off x="8423240" y="6046621"/>
            <a:ext cx="3187532" cy="482633"/>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Integrity or honesty</a:t>
            </a:r>
          </a:p>
        </p:txBody>
      </p:sp>
      <p:sp>
        <p:nvSpPr>
          <p:cNvPr id="36" name="&quot;Not Allowed&quot; Symbol 35">
            <a:extLst>
              <a:ext uri="{FF2B5EF4-FFF2-40B4-BE49-F238E27FC236}">
                <a16:creationId xmlns:a16="http://schemas.microsoft.com/office/drawing/2014/main" id="{10014935-AC46-DD05-36A7-E7FA6E96E785}"/>
              </a:ext>
            </a:extLst>
          </p:cNvPr>
          <p:cNvSpPr/>
          <p:nvPr/>
        </p:nvSpPr>
        <p:spPr>
          <a:xfrm>
            <a:off x="8679589" y="3579202"/>
            <a:ext cx="2426695" cy="2227218"/>
          </a:xfrm>
          <a:prstGeom prst="noSmoking">
            <a:avLst>
              <a:gd name="adj" fmla="val 7764"/>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9338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78AB-BF29-B343-CB4E-D9A88FFA4392}"/>
              </a:ext>
            </a:extLst>
          </p:cNvPr>
          <p:cNvSpPr>
            <a:spLocks noGrp="1"/>
          </p:cNvSpPr>
          <p:nvPr>
            <p:ph type="title"/>
          </p:nvPr>
        </p:nvSpPr>
        <p:spPr/>
        <p:txBody>
          <a:bodyPr/>
          <a:lstStyle/>
          <a:p>
            <a:r>
              <a:rPr lang="en-US" dirty="0"/>
              <a:t>Competence</a:t>
            </a:r>
          </a:p>
        </p:txBody>
      </p:sp>
      <p:sp>
        <p:nvSpPr>
          <p:cNvPr id="3" name="Content Placeholder 2">
            <a:extLst>
              <a:ext uri="{FF2B5EF4-FFF2-40B4-BE49-F238E27FC236}">
                <a16:creationId xmlns:a16="http://schemas.microsoft.com/office/drawing/2014/main" id="{4E471991-23A1-CE49-746D-44ED7279CE73}"/>
              </a:ext>
            </a:extLst>
          </p:cNvPr>
          <p:cNvSpPr>
            <a:spLocks noGrp="1"/>
          </p:cNvSpPr>
          <p:nvPr>
            <p:ph idx="1"/>
          </p:nvPr>
        </p:nvSpPr>
        <p:spPr>
          <a:xfrm>
            <a:off x="838200" y="1545995"/>
            <a:ext cx="10515600" cy="4871465"/>
          </a:xfrm>
        </p:spPr>
        <p:txBody>
          <a:bodyPr>
            <a:noAutofit/>
          </a:bodyPr>
          <a:lstStyle/>
          <a:p>
            <a:pPr marL="342900" marR="0" lvl="0" indent="-342900" algn="l" defTabSz="914400" rtl="0" eaLnBrk="1" fontAlgn="base" latinLnBrk="0" hangingPunct="1">
              <a:lnSpc>
                <a:spcPct val="200000"/>
              </a:lnSpc>
              <a:spcBef>
                <a:spcPts val="0"/>
              </a:spcBef>
              <a:spcAft>
                <a:spcPts val="0"/>
              </a:spcAft>
              <a:buClrTx/>
              <a:buSzTx/>
              <a:buFont typeface="Comic Sans MS" panose="030F0702030302020204" pitchFamily="66" charset="0"/>
              <a:buAutoNum type="arabicPeriod"/>
              <a:tabLst>
                <a:tab pos="628650" algn="l"/>
              </a:tabLst>
              <a:defRPr/>
            </a:pPr>
            <a:r>
              <a:rPr kumimoji="0" lang="en-US" sz="2800" b="0" i="0" u="none" strike="noStrike" kern="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Arial" panose="020B0604020202020204" pitchFamily="34" charset="0"/>
              </a:rPr>
              <a:t>Dignity of Risk while learning from mistakes. </a:t>
            </a:r>
          </a:p>
          <a:p>
            <a:pPr marL="342900" marR="0" lvl="0" indent="-342900" fontAlgn="base">
              <a:lnSpc>
                <a:spcPct val="200000"/>
              </a:lnSpc>
              <a:spcBef>
                <a:spcPts val="0"/>
              </a:spcBef>
              <a:spcAft>
                <a:spcPts val="0"/>
              </a:spcAft>
              <a:buFont typeface="Comic Sans MS" panose="030F0702030302020204" pitchFamily="66" charset="0"/>
              <a:buAutoNum type="arabicPeriod"/>
              <a:tabLst>
                <a:tab pos="628650" algn="l"/>
              </a:tabLst>
            </a:pPr>
            <a:r>
              <a:rPr lang="en-US" kern="0" dirty="0">
                <a:effectLst/>
                <a:latin typeface="Comic Sans MS" panose="030F0702030302020204" pitchFamily="66" charset="0"/>
                <a:ea typeface="Times New Roman" panose="02020603050405020304" pitchFamily="18" charset="0"/>
                <a:cs typeface="Arial" panose="020B0604020202020204" pitchFamily="34" charset="0"/>
              </a:rPr>
              <a:t>Know what you’re talking about.  </a:t>
            </a:r>
          </a:p>
          <a:p>
            <a:pPr marL="342900" marR="0" lvl="0" indent="-342900" fontAlgn="base">
              <a:lnSpc>
                <a:spcPct val="200000"/>
              </a:lnSpc>
              <a:spcBef>
                <a:spcPts val="0"/>
              </a:spcBef>
              <a:spcAft>
                <a:spcPts val="0"/>
              </a:spcAft>
              <a:buFont typeface="Comic Sans MS" panose="030F0702030302020204" pitchFamily="66" charset="0"/>
              <a:buAutoNum type="arabicPeriod"/>
              <a:tabLst>
                <a:tab pos="628650" algn="l"/>
              </a:tabLst>
            </a:pPr>
            <a:r>
              <a:rPr lang="en-US" kern="0" dirty="0">
                <a:effectLst/>
                <a:latin typeface="Comic Sans MS" panose="030F0702030302020204" pitchFamily="66" charset="0"/>
                <a:ea typeface="Times New Roman" panose="02020603050405020304" pitchFamily="18" charset="0"/>
                <a:cs typeface="Arial" panose="020B0604020202020204" pitchFamily="34" charset="0"/>
              </a:rPr>
              <a:t>Lead from the head and the heart.  </a:t>
            </a:r>
          </a:p>
          <a:p>
            <a:pPr marL="342900" marR="0" lvl="0" indent="-342900" fontAlgn="base">
              <a:lnSpc>
                <a:spcPct val="200000"/>
              </a:lnSpc>
              <a:spcBef>
                <a:spcPts val="0"/>
              </a:spcBef>
              <a:spcAft>
                <a:spcPts val="0"/>
              </a:spcAft>
              <a:buFont typeface="Comic Sans MS" panose="030F0702030302020204" pitchFamily="66" charset="0"/>
              <a:buAutoNum type="arabicPeriod"/>
              <a:tabLst>
                <a:tab pos="628650" algn="l"/>
              </a:tabLst>
            </a:pPr>
            <a:r>
              <a:rPr lang="en-US" kern="0" dirty="0">
                <a:effectLst/>
                <a:latin typeface="Comic Sans MS" panose="030F0702030302020204" pitchFamily="66" charset="0"/>
                <a:ea typeface="Times New Roman" panose="02020603050405020304" pitchFamily="18" charset="0"/>
                <a:cs typeface="Arial" panose="020B0604020202020204" pitchFamily="34" charset="0"/>
              </a:rPr>
              <a:t>Find a mentor.  </a:t>
            </a:r>
          </a:p>
          <a:p>
            <a:pPr marL="342900" marR="0" lvl="0" indent="-342900" fontAlgn="base">
              <a:lnSpc>
                <a:spcPct val="200000"/>
              </a:lnSpc>
              <a:spcBef>
                <a:spcPts val="0"/>
              </a:spcBef>
              <a:spcAft>
                <a:spcPts val="0"/>
              </a:spcAft>
              <a:buFont typeface="Comic Sans MS" panose="030F0702030302020204" pitchFamily="66" charset="0"/>
              <a:buAutoNum type="arabicPeriod"/>
              <a:tabLst>
                <a:tab pos="628650" algn="l"/>
              </a:tabLst>
            </a:pPr>
            <a:r>
              <a:rPr lang="en-US" kern="0" dirty="0">
                <a:effectLst/>
                <a:latin typeface="Comic Sans MS" panose="030F0702030302020204" pitchFamily="66" charset="0"/>
                <a:ea typeface="Times New Roman" panose="02020603050405020304" pitchFamily="18" charset="0"/>
                <a:cs typeface="Arial" panose="020B0604020202020204" pitchFamily="34" charset="0"/>
              </a:rPr>
              <a:t>Professional attitude.  </a:t>
            </a:r>
          </a:p>
          <a:p>
            <a:pPr marL="342900" marR="0" lvl="0" indent="-342900" fontAlgn="base">
              <a:lnSpc>
                <a:spcPct val="200000"/>
              </a:lnSpc>
              <a:spcBef>
                <a:spcPts val="0"/>
              </a:spcBef>
              <a:spcAft>
                <a:spcPts val="0"/>
              </a:spcAft>
              <a:buFont typeface="Comic Sans MS" panose="030F0702030302020204" pitchFamily="66" charset="0"/>
              <a:buAutoNum type="arabicPeriod"/>
              <a:tabLst>
                <a:tab pos="628650" algn="l"/>
              </a:tabLst>
            </a:pPr>
            <a:r>
              <a:rPr lang="en-US" kern="0" dirty="0">
                <a:effectLst/>
                <a:latin typeface="Comic Sans MS" panose="030F0702030302020204" pitchFamily="66" charset="0"/>
                <a:ea typeface="Times New Roman" panose="02020603050405020304" pitchFamily="18" charset="0"/>
                <a:cs typeface="Arial" panose="020B0604020202020204" pitchFamily="34" charset="0"/>
              </a:rPr>
              <a:t>Empower people with the right know-how.</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blue sign with yellow text&#10;&#10;Description automatically generated">
            <a:extLst>
              <a:ext uri="{FF2B5EF4-FFF2-40B4-BE49-F238E27FC236}">
                <a16:creationId xmlns:a16="http://schemas.microsoft.com/office/drawing/2014/main" id="{E18906B4-7459-C828-9612-EBCF054C06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03007" y="2859912"/>
            <a:ext cx="3176821" cy="2243630"/>
          </a:xfrm>
          <a:prstGeom prst="rect">
            <a:avLst/>
          </a:prstGeom>
        </p:spPr>
      </p:pic>
    </p:spTree>
    <p:extLst>
      <p:ext uri="{BB962C8B-B14F-4D97-AF65-F5344CB8AC3E}">
        <p14:creationId xmlns:p14="http://schemas.microsoft.com/office/powerpoint/2010/main" val="428450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4C51-4123-8F98-B72C-3EE6CA25FD5E}"/>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4D6E14A2-87C6-3553-C592-3407C4B9DF11}"/>
              </a:ext>
            </a:extLst>
          </p:cNvPr>
          <p:cNvSpPr>
            <a:spLocks noGrp="1"/>
          </p:cNvSpPr>
          <p:nvPr>
            <p:ph idx="1"/>
          </p:nvPr>
        </p:nvSpPr>
        <p:spPr>
          <a:xfrm>
            <a:off x="838200" y="1621410"/>
            <a:ext cx="8550897" cy="4871465"/>
          </a:xfrm>
        </p:spPr>
        <p:txBody>
          <a:bodyPr>
            <a:normAutofit fontScale="92500" lnSpcReduction="20000"/>
          </a:bodyPr>
          <a:lstStyle/>
          <a:p>
            <a:pPr>
              <a:lnSpc>
                <a:spcPct val="150000"/>
              </a:lnSpc>
            </a:pPr>
            <a:r>
              <a:rPr lang="en-US" dirty="0"/>
              <a:t>For example, with Housing corporations, individual landlords, job agencies.  </a:t>
            </a:r>
          </a:p>
          <a:p>
            <a:pPr>
              <a:lnSpc>
                <a:spcPct val="150000"/>
              </a:lnSpc>
            </a:pPr>
            <a:r>
              <a:rPr lang="en-US" dirty="0"/>
              <a:t>Inviting people with expertise instead of doing what you’ve always done. </a:t>
            </a:r>
          </a:p>
          <a:p>
            <a:pPr>
              <a:lnSpc>
                <a:spcPct val="150000"/>
              </a:lnSpc>
            </a:pPr>
            <a:r>
              <a:rPr lang="en-US" dirty="0"/>
              <a:t>Give and take.  </a:t>
            </a:r>
          </a:p>
          <a:p>
            <a:pPr>
              <a:lnSpc>
                <a:spcPct val="150000"/>
              </a:lnSpc>
            </a:pPr>
            <a:r>
              <a:rPr lang="en-US" dirty="0"/>
              <a:t>Be willing to compromise.  </a:t>
            </a:r>
          </a:p>
          <a:p>
            <a:pPr>
              <a:lnSpc>
                <a:spcPct val="150000"/>
              </a:lnSpc>
            </a:pPr>
            <a:r>
              <a:rPr lang="en-US" dirty="0"/>
              <a:t>Develop positive relationships – before you need something. </a:t>
            </a:r>
          </a:p>
        </p:txBody>
      </p:sp>
      <p:pic>
        <p:nvPicPr>
          <p:cNvPr id="9" name="Picture 8" descr="A group of people holding a sign that says TEAM">
            <a:extLst>
              <a:ext uri="{FF2B5EF4-FFF2-40B4-BE49-F238E27FC236}">
                <a16:creationId xmlns:a16="http://schemas.microsoft.com/office/drawing/2014/main" id="{E6FA5011-29B2-2CC6-4B3C-689095F878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51969" y="2276157"/>
            <a:ext cx="3108730" cy="3108730"/>
          </a:xfrm>
          <a:prstGeom prst="rect">
            <a:avLst/>
          </a:prstGeom>
        </p:spPr>
      </p:pic>
    </p:spTree>
    <p:extLst>
      <p:ext uri="{BB962C8B-B14F-4D97-AF65-F5344CB8AC3E}">
        <p14:creationId xmlns:p14="http://schemas.microsoft.com/office/powerpoint/2010/main" val="218037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A894-7344-709C-1098-91BAB6A28449}"/>
              </a:ext>
            </a:extLst>
          </p:cNvPr>
          <p:cNvSpPr>
            <a:spLocks noGrp="1"/>
          </p:cNvSpPr>
          <p:nvPr>
            <p:ph type="title"/>
          </p:nvPr>
        </p:nvSpPr>
        <p:spPr/>
        <p:txBody>
          <a:bodyPr/>
          <a:lstStyle/>
          <a:p>
            <a:r>
              <a:rPr lang="en-US" dirty="0"/>
              <a:t>Coping skills </a:t>
            </a:r>
            <a:br>
              <a:rPr lang="en-US" dirty="0"/>
            </a:br>
            <a:endParaRPr lang="en-US" sz="3200" dirty="0"/>
          </a:p>
        </p:txBody>
      </p:sp>
      <p:sp>
        <p:nvSpPr>
          <p:cNvPr id="3" name="Content Placeholder 2">
            <a:extLst>
              <a:ext uri="{FF2B5EF4-FFF2-40B4-BE49-F238E27FC236}">
                <a16:creationId xmlns:a16="http://schemas.microsoft.com/office/drawing/2014/main" id="{8B9FD135-CDF3-7E82-A187-BA93DDA47FE5}"/>
              </a:ext>
            </a:extLst>
          </p:cNvPr>
          <p:cNvSpPr>
            <a:spLocks noGrp="1"/>
          </p:cNvSpPr>
          <p:nvPr>
            <p:ph idx="1"/>
          </p:nvPr>
        </p:nvSpPr>
        <p:spPr>
          <a:xfrm>
            <a:off x="941795" y="1930821"/>
            <a:ext cx="10515600" cy="4351338"/>
          </a:xfrm>
        </p:spPr>
        <p:txBody>
          <a:bodyPr>
            <a:normAutofit lnSpcReduction="10000"/>
          </a:bodyPr>
          <a:lstStyle/>
          <a:p>
            <a:r>
              <a:rPr lang="en-US" dirty="0"/>
              <a:t>Smell the flowers		    blow out the candles</a:t>
            </a:r>
          </a:p>
          <a:p>
            <a:endParaRPr lang="en-US" dirty="0"/>
          </a:p>
          <a:p>
            <a:r>
              <a:rPr lang="en-US" dirty="0"/>
              <a:t>Stop, look around, and find things that are red or another color. </a:t>
            </a:r>
          </a:p>
          <a:p>
            <a:endParaRPr lang="en-US" dirty="0"/>
          </a:p>
          <a:p>
            <a:r>
              <a:rPr lang="en-US" dirty="0"/>
              <a:t>Use your stress ball. 			Count to 10. </a:t>
            </a:r>
          </a:p>
          <a:p>
            <a:endParaRPr lang="en-US" dirty="0"/>
          </a:p>
          <a:p>
            <a:r>
              <a:rPr lang="en-US" dirty="0"/>
              <a:t>Take a stretch break.  			Drink some water.  </a:t>
            </a:r>
          </a:p>
          <a:p>
            <a:endParaRPr lang="en-US" dirty="0"/>
          </a:p>
          <a:p>
            <a:pPr marL="0" indent="0" algn="ctr">
              <a:buNone/>
            </a:pPr>
            <a:r>
              <a:rPr lang="en-US" b="1" dirty="0"/>
              <a:t>What else can you think of?  </a:t>
            </a:r>
          </a:p>
        </p:txBody>
      </p:sp>
      <p:pic>
        <p:nvPicPr>
          <p:cNvPr id="5" name="Picture 4" descr="A drawing of flowers on a white background&#10;&#10;Description automatically generated">
            <a:extLst>
              <a:ext uri="{FF2B5EF4-FFF2-40B4-BE49-F238E27FC236}">
                <a16:creationId xmlns:a16="http://schemas.microsoft.com/office/drawing/2014/main" id="{0E438293-71BC-62BC-5EC0-B19BA46A6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992" y="1552549"/>
            <a:ext cx="1406708" cy="1216216"/>
          </a:xfrm>
          <a:prstGeom prst="rect">
            <a:avLst/>
          </a:prstGeom>
        </p:spPr>
      </p:pic>
      <p:pic>
        <p:nvPicPr>
          <p:cNvPr id="1028" name="Picture 4" descr="Blowing Out Birthday Candles Clipart">
            <a:extLst>
              <a:ext uri="{FF2B5EF4-FFF2-40B4-BE49-F238E27FC236}">
                <a16:creationId xmlns:a16="http://schemas.microsoft.com/office/drawing/2014/main" id="{28FD2525-8369-C11F-5016-71ABD57F7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379" y="1355035"/>
            <a:ext cx="1583412" cy="1151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Pepper">
            <a:extLst>
              <a:ext uri="{FF2B5EF4-FFF2-40B4-BE49-F238E27FC236}">
                <a16:creationId xmlns:a16="http://schemas.microsoft.com/office/drawing/2014/main" id="{0CF985F7-0D8B-9311-480C-CB232E161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3791" y="3226766"/>
            <a:ext cx="719481" cy="6088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red and white checkered towel&#10;&#10;Description automatically generated">
            <a:extLst>
              <a:ext uri="{FF2B5EF4-FFF2-40B4-BE49-F238E27FC236}">
                <a16:creationId xmlns:a16="http://schemas.microsoft.com/office/drawing/2014/main" id="{ED540BA2-A0B6-CB5E-40A8-73AB77D86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3737" y="2622748"/>
            <a:ext cx="937840" cy="547661"/>
          </a:xfrm>
          <a:prstGeom prst="rect">
            <a:avLst/>
          </a:prstGeom>
        </p:spPr>
      </p:pic>
      <p:pic>
        <p:nvPicPr>
          <p:cNvPr id="14" name="Picture 13" descr="Free Images : shoe, sport, feet, spring, red, pink, shoelace, sneakers ...">
            <a:extLst>
              <a:ext uri="{FF2B5EF4-FFF2-40B4-BE49-F238E27FC236}">
                <a16:creationId xmlns:a16="http://schemas.microsoft.com/office/drawing/2014/main" id="{5CEFA0C3-1963-DE56-1B51-BB06160CFC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614785" y="2515695"/>
            <a:ext cx="577215" cy="432435"/>
          </a:xfrm>
          <a:prstGeom prst="rect">
            <a:avLst/>
          </a:prstGeom>
          <a:noFill/>
          <a:ln>
            <a:noFill/>
          </a:ln>
        </p:spPr>
      </p:pic>
      <p:pic>
        <p:nvPicPr>
          <p:cNvPr id="15" name="Picture 14">
            <a:extLst>
              <a:ext uri="{FF2B5EF4-FFF2-40B4-BE49-F238E27FC236}">
                <a16:creationId xmlns:a16="http://schemas.microsoft.com/office/drawing/2014/main" id="{3B173DFD-26A6-BBE4-C000-7E71E74ED736}"/>
              </a:ext>
            </a:extLst>
          </p:cNvPr>
          <p:cNvPicPr>
            <a:picLocks noChangeAspect="1"/>
          </p:cNvPicPr>
          <p:nvPr/>
        </p:nvPicPr>
        <p:blipFill>
          <a:blip r:embed="rId7"/>
          <a:stretch>
            <a:fillRect/>
          </a:stretch>
        </p:blipFill>
        <p:spPr>
          <a:xfrm>
            <a:off x="4524096" y="3619231"/>
            <a:ext cx="642971" cy="781992"/>
          </a:xfrm>
          <a:prstGeom prst="rect">
            <a:avLst/>
          </a:prstGeom>
        </p:spPr>
      </p:pic>
      <p:pic>
        <p:nvPicPr>
          <p:cNvPr id="19" name="Picture 18" descr="A group of hands with numbers&#10;&#10;Description automatically generated">
            <a:extLst>
              <a:ext uri="{FF2B5EF4-FFF2-40B4-BE49-F238E27FC236}">
                <a16:creationId xmlns:a16="http://schemas.microsoft.com/office/drawing/2014/main" id="{FF333EB0-56B0-E6E0-CE66-612ED158C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4472" y="3569402"/>
            <a:ext cx="1377613" cy="781992"/>
          </a:xfrm>
          <a:prstGeom prst="rect">
            <a:avLst/>
          </a:prstGeom>
        </p:spPr>
      </p:pic>
      <p:pic>
        <p:nvPicPr>
          <p:cNvPr id="22" name="Picture 21">
            <a:extLst>
              <a:ext uri="{FF2B5EF4-FFF2-40B4-BE49-F238E27FC236}">
                <a16:creationId xmlns:a16="http://schemas.microsoft.com/office/drawing/2014/main" id="{0DE75F85-1C80-27AC-D9AB-1B5865910D1F}"/>
              </a:ext>
            </a:extLst>
          </p:cNvPr>
          <p:cNvPicPr>
            <a:picLocks noChangeAspect="1"/>
          </p:cNvPicPr>
          <p:nvPr/>
        </p:nvPicPr>
        <p:blipFill>
          <a:blip r:embed="rId9"/>
          <a:stretch>
            <a:fillRect/>
          </a:stretch>
        </p:blipFill>
        <p:spPr>
          <a:xfrm>
            <a:off x="6202971" y="3947586"/>
            <a:ext cx="260363" cy="247663"/>
          </a:xfrm>
          <a:prstGeom prst="rect">
            <a:avLst/>
          </a:prstGeom>
        </p:spPr>
      </p:pic>
      <p:pic>
        <p:nvPicPr>
          <p:cNvPr id="32" name="Picture 31" descr="A person drinking water from a glass&#10;&#10;Description automatically generated">
            <a:extLst>
              <a:ext uri="{FF2B5EF4-FFF2-40B4-BE49-F238E27FC236}">
                <a16:creationId xmlns:a16="http://schemas.microsoft.com/office/drawing/2014/main" id="{1227DE59-CF4E-6674-F2ED-E9813BBFE4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9997" y="4585850"/>
            <a:ext cx="1203794" cy="781992"/>
          </a:xfrm>
          <a:prstGeom prst="rect">
            <a:avLst/>
          </a:prstGeom>
        </p:spPr>
      </p:pic>
      <p:pic>
        <p:nvPicPr>
          <p:cNvPr id="33" name="Picture 32">
            <a:extLst>
              <a:ext uri="{FF2B5EF4-FFF2-40B4-BE49-F238E27FC236}">
                <a16:creationId xmlns:a16="http://schemas.microsoft.com/office/drawing/2014/main" id="{CF4B3EE7-798D-C4B3-6AC1-EE2FBB9C8156}"/>
              </a:ext>
            </a:extLst>
          </p:cNvPr>
          <p:cNvPicPr>
            <a:picLocks noChangeAspect="1"/>
          </p:cNvPicPr>
          <p:nvPr/>
        </p:nvPicPr>
        <p:blipFill>
          <a:blip r:embed="rId11"/>
          <a:stretch>
            <a:fillRect/>
          </a:stretch>
        </p:blipFill>
        <p:spPr>
          <a:xfrm>
            <a:off x="8290118" y="5180124"/>
            <a:ext cx="952549" cy="1219263"/>
          </a:xfrm>
          <a:prstGeom prst="rect">
            <a:avLst/>
          </a:prstGeom>
        </p:spPr>
      </p:pic>
      <p:pic>
        <p:nvPicPr>
          <p:cNvPr id="34" name="Picture 33">
            <a:extLst>
              <a:ext uri="{FF2B5EF4-FFF2-40B4-BE49-F238E27FC236}">
                <a16:creationId xmlns:a16="http://schemas.microsoft.com/office/drawing/2014/main" id="{89C12D7A-94C3-8A4C-7D1A-05925A7B9A23}"/>
              </a:ext>
            </a:extLst>
          </p:cNvPr>
          <p:cNvPicPr>
            <a:picLocks noChangeAspect="1"/>
          </p:cNvPicPr>
          <p:nvPr/>
        </p:nvPicPr>
        <p:blipFill>
          <a:blip r:embed="rId9"/>
          <a:stretch>
            <a:fillRect/>
          </a:stretch>
        </p:blipFill>
        <p:spPr>
          <a:xfrm>
            <a:off x="6199595" y="4895062"/>
            <a:ext cx="260363" cy="247663"/>
          </a:xfrm>
          <a:prstGeom prst="rect">
            <a:avLst/>
          </a:prstGeom>
        </p:spPr>
      </p:pic>
      <p:pic>
        <p:nvPicPr>
          <p:cNvPr id="35" name="Picture 34">
            <a:extLst>
              <a:ext uri="{FF2B5EF4-FFF2-40B4-BE49-F238E27FC236}">
                <a16:creationId xmlns:a16="http://schemas.microsoft.com/office/drawing/2014/main" id="{62A789F0-8523-2D0F-79F3-77980FCE6EC5}"/>
              </a:ext>
            </a:extLst>
          </p:cNvPr>
          <p:cNvPicPr>
            <a:picLocks noChangeAspect="1"/>
          </p:cNvPicPr>
          <p:nvPr/>
        </p:nvPicPr>
        <p:blipFill>
          <a:blip r:embed="rId12"/>
          <a:stretch>
            <a:fillRect/>
          </a:stretch>
        </p:blipFill>
        <p:spPr>
          <a:xfrm>
            <a:off x="4466549" y="4617105"/>
            <a:ext cx="1076322" cy="803575"/>
          </a:xfrm>
          <a:prstGeom prst="rect">
            <a:avLst/>
          </a:prstGeom>
        </p:spPr>
      </p:pic>
      <p:pic>
        <p:nvPicPr>
          <p:cNvPr id="9" name="Picture 8" descr="A person on the cover of entertainment weekly&#10;&#10;Description automatically generated">
            <a:extLst>
              <a:ext uri="{FF2B5EF4-FFF2-40B4-BE49-F238E27FC236}">
                <a16:creationId xmlns:a16="http://schemas.microsoft.com/office/drawing/2014/main" id="{01EDDF56-4BB8-54DA-1E33-35C8F21BD8BA}"/>
              </a:ext>
            </a:extLst>
          </p:cNvPr>
          <p:cNvPicPr>
            <a:picLocks noChangeAspect="1"/>
          </p:cNvPicPr>
          <p:nvPr/>
        </p:nvPicPr>
        <p:blipFill>
          <a:blip r:embed="rId13"/>
          <a:stretch>
            <a:fillRect/>
          </a:stretch>
        </p:blipFill>
        <p:spPr>
          <a:xfrm>
            <a:off x="11533344" y="3044459"/>
            <a:ext cx="504825" cy="684530"/>
          </a:xfrm>
          <a:prstGeom prst="rect">
            <a:avLst/>
          </a:prstGeom>
        </p:spPr>
      </p:pic>
    </p:spTree>
    <p:extLst>
      <p:ext uri="{BB962C8B-B14F-4D97-AF65-F5344CB8AC3E}">
        <p14:creationId xmlns:p14="http://schemas.microsoft.com/office/powerpoint/2010/main" val="119495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608E-3204-73D1-3F7A-2AD58395D75D}"/>
              </a:ext>
            </a:extLst>
          </p:cNvPr>
          <p:cNvSpPr>
            <a:spLocks noGrp="1"/>
          </p:cNvSpPr>
          <p:nvPr>
            <p:ph type="title"/>
          </p:nvPr>
        </p:nvSpPr>
        <p:spPr/>
        <p:txBody>
          <a:bodyPr/>
          <a:lstStyle/>
          <a:p>
            <a:r>
              <a:rPr lang="en-US" sz="4400" kern="0" dirty="0">
                <a:solidFill>
                  <a:srgbClr val="222222"/>
                </a:solidFill>
                <a:effectLst/>
                <a:latin typeface="Comic Sans MS" panose="030F0702030302020204" pitchFamily="66" charset="0"/>
                <a:ea typeface="Times New Roman" panose="02020603050405020304" pitchFamily="18" charset="0"/>
                <a:cs typeface="Arial" panose="020B0604020202020204" pitchFamily="34" charset="0"/>
              </a:rPr>
              <a:t>Courage</a:t>
            </a:r>
            <a:endParaRPr lang="en-US" dirty="0"/>
          </a:p>
        </p:txBody>
      </p:sp>
      <p:sp>
        <p:nvSpPr>
          <p:cNvPr id="3" name="Content Placeholder 2">
            <a:extLst>
              <a:ext uri="{FF2B5EF4-FFF2-40B4-BE49-F238E27FC236}">
                <a16:creationId xmlns:a16="http://schemas.microsoft.com/office/drawing/2014/main" id="{4C81B7E0-2984-10ED-1AD5-072CA42DF863}"/>
              </a:ext>
            </a:extLst>
          </p:cNvPr>
          <p:cNvSpPr>
            <a:spLocks noGrp="1"/>
          </p:cNvSpPr>
          <p:nvPr>
            <p:ph idx="1"/>
          </p:nvPr>
        </p:nvSpPr>
        <p:spPr>
          <a:xfrm>
            <a:off x="642992" y="1577672"/>
            <a:ext cx="9107184" cy="4351338"/>
          </a:xfrm>
        </p:spPr>
        <p:txBody>
          <a:bodyPr>
            <a:noAutofit/>
          </a:bodyPr>
          <a:lstStyle/>
          <a:p>
            <a:pPr>
              <a:lnSpc>
                <a:spcPct val="200000"/>
              </a:lnSpc>
            </a:pPr>
            <a:r>
              <a:rPr lang="en-US" dirty="0"/>
              <a:t>People need to try things and be strong.  </a:t>
            </a:r>
          </a:p>
          <a:p>
            <a:pPr>
              <a:lnSpc>
                <a:spcPct val="150000"/>
              </a:lnSpc>
            </a:pPr>
            <a:r>
              <a:rPr lang="en-US" dirty="0"/>
              <a:t>Help people succeed in setting goals or what they want to do.  </a:t>
            </a:r>
          </a:p>
          <a:p>
            <a:pPr>
              <a:lnSpc>
                <a:spcPct val="200000"/>
              </a:lnSpc>
            </a:pPr>
            <a:r>
              <a:rPr lang="en-US" dirty="0"/>
              <a:t>Remind self-advocates that they are just talking to other people in what is just a building.  </a:t>
            </a:r>
          </a:p>
          <a:p>
            <a:pPr>
              <a:lnSpc>
                <a:spcPct val="200000"/>
              </a:lnSpc>
            </a:pPr>
            <a:r>
              <a:rPr lang="en-US" dirty="0"/>
              <a:t>Inspire others to accept changes.</a:t>
            </a:r>
          </a:p>
        </p:txBody>
      </p:sp>
      <p:pic>
        <p:nvPicPr>
          <p:cNvPr id="5" name="Picture 4" descr="A person in a lion garment&#10;&#10;Description automatically generated">
            <a:extLst>
              <a:ext uri="{FF2B5EF4-FFF2-40B4-BE49-F238E27FC236}">
                <a16:creationId xmlns:a16="http://schemas.microsoft.com/office/drawing/2014/main" id="{7C35E639-2D5B-A122-9AE5-8CCD418167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5982" y="1477250"/>
            <a:ext cx="2423708" cy="2423708"/>
          </a:xfrm>
          <a:prstGeom prst="rect">
            <a:avLst/>
          </a:prstGeom>
        </p:spPr>
      </p:pic>
    </p:spTree>
    <p:extLst>
      <p:ext uri="{BB962C8B-B14F-4D97-AF65-F5344CB8AC3E}">
        <p14:creationId xmlns:p14="http://schemas.microsoft.com/office/powerpoint/2010/main" val="429214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4921-1119-8561-9DDE-823D9E6DB280}"/>
              </a:ext>
            </a:extLst>
          </p:cNvPr>
          <p:cNvSpPr>
            <a:spLocks noGrp="1"/>
          </p:cNvSpPr>
          <p:nvPr>
            <p:ph type="title"/>
          </p:nvPr>
        </p:nvSpPr>
        <p:spPr/>
        <p:txBody>
          <a:bodyPr/>
          <a:lstStyle/>
          <a:p>
            <a:r>
              <a:rPr lang="en-US" dirty="0"/>
              <a:t>Commitment</a:t>
            </a:r>
          </a:p>
        </p:txBody>
      </p:sp>
      <p:sp>
        <p:nvSpPr>
          <p:cNvPr id="3" name="Content Placeholder 2">
            <a:extLst>
              <a:ext uri="{FF2B5EF4-FFF2-40B4-BE49-F238E27FC236}">
                <a16:creationId xmlns:a16="http://schemas.microsoft.com/office/drawing/2014/main" id="{B094C2BB-ED6E-8468-19D8-0CE7FAEF93DB}"/>
              </a:ext>
            </a:extLst>
          </p:cNvPr>
          <p:cNvSpPr>
            <a:spLocks noGrp="1"/>
          </p:cNvSpPr>
          <p:nvPr>
            <p:ph idx="1"/>
          </p:nvPr>
        </p:nvSpPr>
        <p:spPr>
          <a:xfrm>
            <a:off x="838200" y="1825625"/>
            <a:ext cx="8274978" cy="4351338"/>
          </a:xfrm>
        </p:spPr>
        <p:txBody>
          <a:bodyPr/>
          <a:lstStyle/>
          <a:p>
            <a:r>
              <a:rPr lang="en-US" dirty="0"/>
              <a:t>Know what you can do and keep helping them out.  </a:t>
            </a:r>
          </a:p>
          <a:p>
            <a:r>
              <a:rPr lang="en-US" dirty="0"/>
              <a:t>Think about what you can do. </a:t>
            </a:r>
          </a:p>
          <a:p>
            <a:r>
              <a:rPr lang="en-US" dirty="0"/>
              <a:t>Be careful not to overcommit because once you do commit you can’t back out.  You’ve got to stick with it.  </a:t>
            </a:r>
          </a:p>
          <a:p>
            <a:r>
              <a:rPr lang="en-US" dirty="0"/>
              <a:t>Show you care about People First and show up! </a:t>
            </a:r>
          </a:p>
          <a:p>
            <a:r>
              <a:rPr lang="en-US" dirty="0"/>
              <a:t>Find the best in others – everyone has something to offer.</a:t>
            </a:r>
          </a:p>
        </p:txBody>
      </p:sp>
      <p:pic>
        <p:nvPicPr>
          <p:cNvPr id="5" name="Picture 4" descr="Colorful hands with text overlay&#10;&#10;Description automatically generated with medium confidence">
            <a:extLst>
              <a:ext uri="{FF2B5EF4-FFF2-40B4-BE49-F238E27FC236}">
                <a16:creationId xmlns:a16="http://schemas.microsoft.com/office/drawing/2014/main" id="{1A6B3B05-EA69-70CD-EDA0-618217E8B0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5965" y="1825625"/>
            <a:ext cx="2472648" cy="2958958"/>
          </a:xfrm>
          <a:prstGeom prst="rect">
            <a:avLst/>
          </a:prstGeom>
        </p:spPr>
      </p:pic>
    </p:spTree>
    <p:extLst>
      <p:ext uri="{BB962C8B-B14F-4D97-AF65-F5344CB8AC3E}">
        <p14:creationId xmlns:p14="http://schemas.microsoft.com/office/powerpoint/2010/main" val="2726706238"/>
      </p:ext>
    </p:extLst>
  </p:cSld>
  <p:clrMapOvr>
    <a:masterClrMapping/>
  </p:clrMapOvr>
</p:sld>
</file>

<file path=ppt/theme/theme1.xml><?xml version="1.0" encoding="utf-8"?>
<a:theme xmlns:a="http://schemas.openxmlformats.org/drawingml/2006/main" name="Office Theme">
  <a:themeElements>
    <a:clrScheme name="Office">
      <a:dk1>
        <a:sysClr val="windowText" lastClr="3D3D3D"/>
      </a:dk1>
      <a:lt1>
        <a:sysClr val="window" lastClr="FFFAE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3D3D3D"/>
      </a:dk1>
      <a:lt1>
        <a:sysClr val="window" lastClr="FFFAE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1582</TotalTime>
  <Words>814</Words>
  <Application>Microsoft Office PowerPoint</Application>
  <PresentationFormat>Widescreen</PresentationFormat>
  <Paragraphs>116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Comic Sans MS</vt:lpstr>
      <vt:lpstr>Office Theme</vt:lpstr>
      <vt:lpstr>The C’s of Leadership</vt:lpstr>
      <vt:lpstr>Confidence. </vt:lpstr>
      <vt:lpstr>Character</vt:lpstr>
      <vt:lpstr>Character, cont.</vt:lpstr>
      <vt:lpstr>Competence</vt:lpstr>
      <vt:lpstr>Collaboration</vt:lpstr>
      <vt:lpstr>Coping skills  </vt:lpstr>
      <vt:lpstr>Courage</vt:lpstr>
      <vt:lpstr>Commitment</vt:lpstr>
      <vt:lpstr>Creativity</vt:lpstr>
      <vt:lpstr>Communication</vt:lpstr>
      <vt:lpstr>Communication, cont.</vt:lpstr>
      <vt:lpstr>Other things we learned</vt:lpstr>
      <vt:lpstr>Other things we learned,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Mom</dc:creator>
  <cp:lastModifiedBy>Mom</cp:lastModifiedBy>
  <cp:revision>9</cp:revision>
  <dcterms:created xsi:type="dcterms:W3CDTF">2024-10-22T22:57:34Z</dcterms:created>
  <dcterms:modified xsi:type="dcterms:W3CDTF">2024-10-24T20:00:50Z</dcterms:modified>
</cp:coreProperties>
</file>